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6" r:id="rId2"/>
    <p:sldId id="579" r:id="rId3"/>
    <p:sldId id="258" r:id="rId4"/>
    <p:sldId id="259" r:id="rId5"/>
    <p:sldId id="260" r:id="rId6"/>
    <p:sldId id="261" r:id="rId7"/>
    <p:sldId id="630" r:id="rId8"/>
    <p:sldId id="624" r:id="rId9"/>
    <p:sldId id="264" r:id="rId10"/>
    <p:sldId id="631" r:id="rId11"/>
    <p:sldId id="266" r:id="rId12"/>
    <p:sldId id="625" r:id="rId13"/>
    <p:sldId id="626" r:id="rId14"/>
    <p:sldId id="627" r:id="rId15"/>
    <p:sldId id="628" r:id="rId16"/>
    <p:sldId id="629" r:id="rId17"/>
    <p:sldId id="632" r:id="rId18"/>
    <p:sldId id="282" r:id="rId19"/>
    <p:sldId id="284" r:id="rId20"/>
    <p:sldId id="285" r:id="rId21"/>
    <p:sldId id="287" r:id="rId22"/>
    <p:sldId id="634" r:id="rId23"/>
    <p:sldId id="635" r:id="rId24"/>
    <p:sldId id="290" r:id="rId25"/>
    <p:sldId id="291" r:id="rId26"/>
    <p:sldId id="292" r:id="rId27"/>
    <p:sldId id="268" r:id="rId28"/>
    <p:sldId id="269" r:id="rId29"/>
    <p:sldId id="270" r:id="rId30"/>
    <p:sldId id="289" r:id="rId31"/>
    <p:sldId id="288" r:id="rId32"/>
    <p:sldId id="286" r:id="rId33"/>
    <p:sldId id="591" r:id="rId34"/>
    <p:sldId id="271" r:id="rId35"/>
    <p:sldId id="314" r:id="rId36"/>
    <p:sldId id="273" r:id="rId37"/>
    <p:sldId id="274" r:id="rId38"/>
    <p:sldId id="275" r:id="rId39"/>
    <p:sldId id="276" r:id="rId40"/>
    <p:sldId id="633" r:id="rId41"/>
    <p:sldId id="592" r:id="rId42"/>
    <p:sldId id="593" r:id="rId43"/>
    <p:sldId id="594" r:id="rId44"/>
    <p:sldId id="595" r:id="rId45"/>
    <p:sldId id="596" r:id="rId46"/>
    <p:sldId id="597" r:id="rId47"/>
    <p:sldId id="598" r:id="rId48"/>
    <p:sldId id="639" r:id="rId49"/>
    <p:sldId id="277" r:id="rId50"/>
    <p:sldId id="636" r:id="rId51"/>
    <p:sldId id="637" r:id="rId52"/>
    <p:sldId id="638" r:id="rId53"/>
    <p:sldId id="293" r:id="rId54"/>
    <p:sldId id="640"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30"/>
    <p:restoredTop sz="77243"/>
  </p:normalViewPr>
  <p:slideViewPr>
    <p:cSldViewPr snapToGrid="0" snapToObjects="1">
      <p:cViewPr varScale="1">
        <p:scale>
          <a:sx n="100" d="100"/>
          <a:sy n="100"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D3653-9E79-5C4D-8011-4255A78CAC35}" type="datetimeFigureOut">
              <a:rPr lang="en-US" smtClean="0"/>
              <a:t>6/25/25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64E20-9EA2-8947-B25E-DCABC392F652}" type="slidenum">
              <a:rPr lang="en-US" smtClean="0"/>
              <a:t>‹#›</a:t>
            </a:fld>
            <a:endParaRPr lang="en-US"/>
          </a:p>
        </p:txBody>
      </p:sp>
    </p:spTree>
    <p:extLst>
      <p:ext uri="{BB962C8B-B14F-4D97-AF65-F5344CB8AC3E}">
        <p14:creationId xmlns:p14="http://schemas.microsoft.com/office/powerpoint/2010/main" val="345687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564E20-9EA2-8947-B25E-DCABC392F652}" type="slidenum">
              <a:rPr lang="en-US" smtClean="0"/>
              <a:t>1</a:t>
            </a:fld>
            <a:endParaRPr lang="en-US"/>
          </a:p>
        </p:txBody>
      </p:sp>
    </p:spTree>
    <p:extLst>
      <p:ext uri="{BB962C8B-B14F-4D97-AF65-F5344CB8AC3E}">
        <p14:creationId xmlns:p14="http://schemas.microsoft.com/office/powerpoint/2010/main" val="103068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000948e32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35000948e32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35000948e32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000948e32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35000948e32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Statistics can also be applied to non-numeric data</a:t>
            </a:r>
            <a:endParaRPr/>
          </a:p>
          <a:p>
            <a:pPr marL="0" lvl="0" indent="0" algn="l" rtl="0">
              <a:lnSpc>
                <a:spcPct val="100000"/>
              </a:lnSpc>
              <a:spcBef>
                <a:spcPts val="0"/>
              </a:spcBef>
              <a:spcAft>
                <a:spcPts val="0"/>
              </a:spcAft>
              <a:buSzPts val="1400"/>
              <a:buNone/>
            </a:pPr>
            <a:r>
              <a:rPr lang="en-US"/>
              <a:t>E.g. analysis of how words are used in clinical notes and deriving methods to extract useful info</a:t>
            </a:r>
            <a:endParaRPr/>
          </a:p>
        </p:txBody>
      </p:sp>
      <p:sp>
        <p:nvSpPr>
          <p:cNvPr id="204" name="Google Shape;204;g35000948e32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6AC91-2020-D841-85F5-D3F9EF469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B0ABB6-0A7C-712A-6FA8-EFC719A8B1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E007C1-C896-5D8E-CC9B-DBA4E16F81CB}"/>
              </a:ext>
            </a:extLst>
          </p:cNvPr>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562425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Informatics can be considered the study of data creation, management, and use in a domain</a:t>
            </a:r>
          </a:p>
        </p:txBody>
      </p:sp>
      <p:sp>
        <p:nvSpPr>
          <p:cNvPr id="4" name="Slide Number Placeholder 3"/>
          <p:cNvSpPr>
            <a:spLocks noGrp="1"/>
          </p:cNvSpPr>
          <p:nvPr>
            <p:ph type="sldNum" sz="quarter" idx="5"/>
          </p:nvPr>
        </p:nvSpPr>
        <p:spPr/>
        <p:txBody>
          <a:bodyPr/>
          <a:lstStyle/>
          <a:p>
            <a:fld id="{BA8C5944-C2A2-7948-A427-5DBC5EDE9FCD}" type="slidenum">
              <a:rPr lang="en-US" smtClean="0"/>
              <a:t>18</a:t>
            </a:fld>
            <a:endParaRPr lang="en-US"/>
          </a:p>
        </p:txBody>
      </p:sp>
    </p:spTree>
    <p:extLst>
      <p:ext uri="{BB962C8B-B14F-4D97-AF65-F5344CB8AC3E}">
        <p14:creationId xmlns:p14="http://schemas.microsoft.com/office/powerpoint/2010/main" val="81421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Pre-computer we usually meant visual artifacts</a:t>
            </a:r>
          </a:p>
          <a:p>
            <a:r>
              <a:rPr lang="en-US" dirty="0"/>
              <a:t>Data standards allow data sharing and interoperability</a:t>
            </a:r>
          </a:p>
        </p:txBody>
      </p:sp>
      <p:sp>
        <p:nvSpPr>
          <p:cNvPr id="4" name="Slide Number Placeholder 3"/>
          <p:cNvSpPr>
            <a:spLocks noGrp="1"/>
          </p:cNvSpPr>
          <p:nvPr>
            <p:ph type="sldNum" sz="quarter" idx="5"/>
          </p:nvPr>
        </p:nvSpPr>
        <p:spPr/>
        <p:txBody>
          <a:bodyPr/>
          <a:lstStyle/>
          <a:p>
            <a:fld id="{BA8C5944-C2A2-7948-A427-5DBC5EDE9FCD}" type="slidenum">
              <a:rPr lang="en-US" smtClean="0"/>
              <a:t>19</a:t>
            </a:fld>
            <a:endParaRPr lang="en-US"/>
          </a:p>
        </p:txBody>
      </p:sp>
    </p:spTree>
    <p:extLst>
      <p:ext uri="{BB962C8B-B14F-4D97-AF65-F5344CB8AC3E}">
        <p14:creationId xmlns:p14="http://schemas.microsoft.com/office/powerpoint/2010/main" val="2123579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objects have a name and then one or more attributes composed of name-value pairs (the name may be implicit) with the value being a simple or </a:t>
            </a:r>
            <a:r>
              <a:rPr lang="en-US"/>
              <a:t>complex data type.</a:t>
            </a:r>
            <a:endParaRPr lang="en-US" dirty="0"/>
          </a:p>
        </p:txBody>
      </p:sp>
      <p:sp>
        <p:nvSpPr>
          <p:cNvPr id="4" name="Slide Number Placeholder 3"/>
          <p:cNvSpPr>
            <a:spLocks noGrp="1"/>
          </p:cNvSpPr>
          <p:nvPr>
            <p:ph type="sldNum" sz="quarter" idx="5"/>
          </p:nvPr>
        </p:nvSpPr>
        <p:spPr/>
        <p:txBody>
          <a:bodyPr/>
          <a:lstStyle/>
          <a:p>
            <a:fld id="{BA8C5944-C2A2-7948-A427-5DBC5EDE9FCD}" type="slidenum">
              <a:rPr lang="en-US" smtClean="0"/>
              <a:t>20</a:t>
            </a:fld>
            <a:endParaRPr lang="en-US"/>
          </a:p>
        </p:txBody>
      </p:sp>
    </p:spTree>
    <p:extLst>
      <p:ext uri="{BB962C8B-B14F-4D97-AF65-F5344CB8AC3E}">
        <p14:creationId xmlns:p14="http://schemas.microsoft.com/office/powerpoint/2010/main" val="1955913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accession number for an example complex data type: 22H-034AC01398 (year, lab, </a:t>
            </a:r>
            <a:r>
              <a:rPr lang="en-US" dirty="0" err="1"/>
              <a:t>julian</a:t>
            </a:r>
            <a:r>
              <a:rPr lang="en-US" dirty="0"/>
              <a:t> day, lab section, sequential counter that resets annually)</a:t>
            </a:r>
          </a:p>
        </p:txBody>
      </p:sp>
      <p:sp>
        <p:nvSpPr>
          <p:cNvPr id="4" name="Slide Number Placeholder 3"/>
          <p:cNvSpPr>
            <a:spLocks noGrp="1"/>
          </p:cNvSpPr>
          <p:nvPr>
            <p:ph type="sldNum" sz="quarter" idx="5"/>
          </p:nvPr>
        </p:nvSpPr>
        <p:spPr/>
        <p:txBody>
          <a:bodyPr/>
          <a:lstStyle/>
          <a:p>
            <a:fld id="{2ED3860E-B3F9-BC4F-80E5-A2DB630171F2}" type="slidenum">
              <a:rPr lang="en-US" smtClean="0"/>
              <a:t>23</a:t>
            </a:fld>
            <a:endParaRPr lang="en-US"/>
          </a:p>
        </p:txBody>
      </p:sp>
    </p:spTree>
    <p:extLst>
      <p:ext uri="{BB962C8B-B14F-4D97-AF65-F5344CB8AC3E}">
        <p14:creationId xmlns:p14="http://schemas.microsoft.com/office/powerpoint/2010/main" val="664219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D3860E-B3F9-BC4F-80E5-A2DB630171F2}" type="slidenum">
              <a:rPr lang="en-US" smtClean="0"/>
              <a:t>25</a:t>
            </a:fld>
            <a:endParaRPr lang="en-US"/>
          </a:p>
        </p:txBody>
      </p:sp>
    </p:spTree>
    <p:extLst>
      <p:ext uri="{BB962C8B-B14F-4D97-AF65-F5344CB8AC3E}">
        <p14:creationId xmlns:p14="http://schemas.microsoft.com/office/powerpoint/2010/main" val="1073311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CSV file is maintained at the top for comparison. A data standard defines the structure of complex data elements in a domain, including the delimiting scheme, names or codes for the attributes (data elements) with definitions, and standard constraints for attribute content with definitions of content meaning.</a:t>
            </a:r>
          </a:p>
        </p:txBody>
      </p:sp>
      <p:sp>
        <p:nvSpPr>
          <p:cNvPr id="4" name="Slide Number Placeholder 3"/>
          <p:cNvSpPr>
            <a:spLocks noGrp="1"/>
          </p:cNvSpPr>
          <p:nvPr>
            <p:ph type="sldNum" sz="quarter" idx="5"/>
          </p:nvPr>
        </p:nvSpPr>
        <p:spPr/>
        <p:txBody>
          <a:bodyPr/>
          <a:lstStyle/>
          <a:p>
            <a:fld id="{2ED3860E-B3F9-BC4F-80E5-A2DB630171F2}" type="slidenum">
              <a:rPr lang="en-US" smtClean="0"/>
              <a:t>28</a:t>
            </a:fld>
            <a:endParaRPr lang="en-US"/>
          </a:p>
        </p:txBody>
      </p:sp>
    </p:spTree>
    <p:extLst>
      <p:ext uri="{BB962C8B-B14F-4D97-AF65-F5344CB8AC3E}">
        <p14:creationId xmlns:p14="http://schemas.microsoft.com/office/powerpoint/2010/main" val="185252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Why is data quality important for computers? Humans become conservative when data is uncertain and the stakes are high computers don’t unless programmed in, handling uncertainty, incorporating </a:t>
            </a:r>
            <a:r>
              <a:rPr lang="en-US"/>
              <a:t>low quality </a:t>
            </a:r>
            <a:r>
              <a:rPr lang="en-US" dirty="0"/>
              <a:t>into result (result quality may reflect lowest quality data), garbage in &amp; garbage out</a:t>
            </a:r>
          </a:p>
        </p:txBody>
      </p:sp>
      <p:sp>
        <p:nvSpPr>
          <p:cNvPr id="4" name="Slide Number Placeholder 3"/>
          <p:cNvSpPr>
            <a:spLocks noGrp="1"/>
          </p:cNvSpPr>
          <p:nvPr>
            <p:ph type="sldNum" sz="quarter" idx="5"/>
          </p:nvPr>
        </p:nvSpPr>
        <p:spPr/>
        <p:txBody>
          <a:bodyPr/>
          <a:lstStyle/>
          <a:p>
            <a:fld id="{BA8C5944-C2A2-7948-A427-5DBC5EDE9FCD}" type="slidenum">
              <a:rPr lang="en-US" smtClean="0"/>
              <a:t>30</a:t>
            </a:fld>
            <a:endParaRPr lang="en-US"/>
          </a:p>
        </p:txBody>
      </p:sp>
    </p:spTree>
    <p:extLst>
      <p:ext uri="{BB962C8B-B14F-4D97-AF65-F5344CB8AC3E}">
        <p14:creationId xmlns:p14="http://schemas.microsoft.com/office/powerpoint/2010/main" val="383728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Quality varies across data elements. Part of the reason is that data is entered by a variety of people with different levels of training and data entry support (error checking). Note “copy paste” issues with relatively static information may lead to omission of elements or failure to include new elements.</a:t>
            </a:r>
          </a:p>
        </p:txBody>
      </p:sp>
      <p:sp>
        <p:nvSpPr>
          <p:cNvPr id="4" name="Slide Number Placeholder 3"/>
          <p:cNvSpPr>
            <a:spLocks noGrp="1"/>
          </p:cNvSpPr>
          <p:nvPr>
            <p:ph type="sldNum" sz="quarter" idx="5"/>
          </p:nvPr>
        </p:nvSpPr>
        <p:spPr/>
        <p:txBody>
          <a:bodyPr/>
          <a:lstStyle/>
          <a:p>
            <a:fld id="{BA8C5944-C2A2-7948-A427-5DBC5EDE9FCD}" type="slidenum">
              <a:rPr lang="en-US" smtClean="0"/>
              <a:t>31</a:t>
            </a:fld>
            <a:endParaRPr lang="en-US"/>
          </a:p>
        </p:txBody>
      </p:sp>
    </p:spTree>
    <p:extLst>
      <p:ext uri="{BB962C8B-B14F-4D97-AF65-F5344CB8AC3E}">
        <p14:creationId xmlns:p14="http://schemas.microsoft.com/office/powerpoint/2010/main" val="385410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Goal is evidence-based action; laboratory information stewardship encompasses this entire process as it relates to lab data</a:t>
            </a:r>
          </a:p>
        </p:txBody>
      </p:sp>
      <p:sp>
        <p:nvSpPr>
          <p:cNvPr id="4" name="Slide Number Placeholder 3"/>
          <p:cNvSpPr>
            <a:spLocks noGrp="1"/>
          </p:cNvSpPr>
          <p:nvPr>
            <p:ph type="sldNum" sz="quarter" idx="5"/>
          </p:nvPr>
        </p:nvSpPr>
        <p:spPr/>
        <p:txBody>
          <a:bodyPr/>
          <a:lstStyle/>
          <a:p>
            <a:fld id="{BA8C5944-C2A2-7948-A427-5DBC5EDE9FCD}" type="slidenum">
              <a:rPr lang="en-US" smtClean="0"/>
              <a:t>32</a:t>
            </a:fld>
            <a:endParaRPr lang="en-US"/>
          </a:p>
        </p:txBody>
      </p:sp>
    </p:spTree>
    <p:extLst>
      <p:ext uri="{BB962C8B-B14F-4D97-AF65-F5344CB8AC3E}">
        <p14:creationId xmlns:p14="http://schemas.microsoft.com/office/powerpoint/2010/main" val="1998841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966821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for more detail</a:t>
            </a:r>
          </a:p>
        </p:txBody>
      </p:sp>
      <p:sp>
        <p:nvSpPr>
          <p:cNvPr id="4" name="Slide Number Placeholder 3"/>
          <p:cNvSpPr>
            <a:spLocks noGrp="1"/>
          </p:cNvSpPr>
          <p:nvPr>
            <p:ph type="sldNum" sz="quarter" idx="5"/>
          </p:nvPr>
        </p:nvSpPr>
        <p:spPr/>
        <p:txBody>
          <a:bodyPr/>
          <a:lstStyle/>
          <a:p>
            <a:fld id="{2ED3860E-B3F9-BC4F-80E5-A2DB630171F2}" type="slidenum">
              <a:rPr lang="en-US" smtClean="0"/>
              <a:t>35</a:t>
            </a:fld>
            <a:endParaRPr lang="en-US"/>
          </a:p>
        </p:txBody>
      </p:sp>
    </p:spTree>
    <p:extLst>
      <p:ext uri="{BB962C8B-B14F-4D97-AF65-F5344CB8AC3E}">
        <p14:creationId xmlns:p14="http://schemas.microsoft.com/office/powerpoint/2010/main" val="3232603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RDB defined by EF Codd in 1985 (Codd’s 12 rules, actually 13 because they’re numbered 0 to 12); the point is that RDB are formally defined and well understood, not to know the individual rules.</a:t>
            </a:r>
          </a:p>
          <a:p>
            <a:r>
              <a:rPr lang="en-US" dirty="0"/>
              <a:t>Moves elements that would be redundant in flat files into separate linked tables</a:t>
            </a:r>
          </a:p>
          <a:p>
            <a:r>
              <a:rPr lang="en-US" dirty="0"/>
              <a:t>Fields are columns in the tables, records are rows in the tables</a:t>
            </a:r>
          </a:p>
          <a:p>
            <a:r>
              <a:rPr lang="en-US" dirty="0"/>
              <a:t>Slower than hierarchical in queries along the hierarchical branches. Much faster for queries across the branches (</a:t>
            </a:r>
            <a:r>
              <a:rPr lang="en-US" dirty="0" err="1"/>
              <a:t>ie</a:t>
            </a:r>
            <a:r>
              <a:rPr lang="en-US" dirty="0"/>
              <a:t> all patients with lab tests of a particular type that have values in a particular range)</a:t>
            </a:r>
          </a:p>
          <a:p>
            <a:r>
              <a:rPr lang="en-US" dirty="0"/>
              <a:t>Features of transactions: ACID = Atomic, Consistent (correct), isolated (independent), durable</a:t>
            </a:r>
          </a:p>
        </p:txBody>
      </p:sp>
      <p:sp>
        <p:nvSpPr>
          <p:cNvPr id="4" name="Slide Number Placeholder 3"/>
          <p:cNvSpPr>
            <a:spLocks noGrp="1"/>
          </p:cNvSpPr>
          <p:nvPr>
            <p:ph type="sldNum" sz="quarter" idx="5"/>
          </p:nvPr>
        </p:nvSpPr>
        <p:spPr/>
        <p:txBody>
          <a:bodyPr/>
          <a:lstStyle/>
          <a:p>
            <a:fld id="{2ED3860E-B3F9-BC4F-80E5-A2DB630171F2}" type="slidenum">
              <a:rPr lang="en-US" smtClean="0"/>
              <a:t>36</a:t>
            </a:fld>
            <a:endParaRPr lang="en-US"/>
          </a:p>
        </p:txBody>
      </p:sp>
    </p:spTree>
    <p:extLst>
      <p:ext uri="{BB962C8B-B14F-4D97-AF65-F5344CB8AC3E}">
        <p14:creationId xmlns:p14="http://schemas.microsoft.com/office/powerpoint/2010/main" val="1015872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for more detail</a:t>
            </a:r>
          </a:p>
          <a:p>
            <a:r>
              <a:rPr lang="en-US" dirty="0"/>
              <a:t>Many to many reduces redundancy (takes care of repeated physicians from pure </a:t>
            </a:r>
            <a:r>
              <a:rPr lang="en-US" dirty="0" err="1"/>
              <a:t>hierarchicial</a:t>
            </a:r>
            <a:r>
              <a:rPr lang="en-US" dirty="0"/>
              <a:t> DB)</a:t>
            </a:r>
          </a:p>
          <a:p>
            <a:r>
              <a:rPr lang="en-US" dirty="0"/>
              <a:t>Importance of data integrity and not orphaning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May delete to save time.</a:t>
            </a:r>
          </a:p>
          <a:p>
            <a:endParaRPr lang="en-US" dirty="0"/>
          </a:p>
        </p:txBody>
      </p:sp>
      <p:sp>
        <p:nvSpPr>
          <p:cNvPr id="4" name="Slide Number Placeholder 3"/>
          <p:cNvSpPr>
            <a:spLocks noGrp="1"/>
          </p:cNvSpPr>
          <p:nvPr>
            <p:ph type="sldNum" sz="quarter" idx="5"/>
          </p:nvPr>
        </p:nvSpPr>
        <p:spPr/>
        <p:txBody>
          <a:bodyPr/>
          <a:lstStyle/>
          <a:p>
            <a:fld id="{2ED3860E-B3F9-BC4F-80E5-A2DB630171F2}" type="slidenum">
              <a:rPr lang="en-US" smtClean="0"/>
              <a:t>37</a:t>
            </a:fld>
            <a:endParaRPr lang="en-US"/>
          </a:p>
        </p:txBody>
      </p:sp>
    </p:spTree>
    <p:extLst>
      <p:ext uri="{BB962C8B-B14F-4D97-AF65-F5344CB8AC3E}">
        <p14:creationId xmlns:p14="http://schemas.microsoft.com/office/powerpoint/2010/main" val="631428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levels of normal form, relaxation of normalization is a judgement call per database</a:t>
            </a:r>
          </a:p>
        </p:txBody>
      </p:sp>
      <p:sp>
        <p:nvSpPr>
          <p:cNvPr id="4" name="Slide Number Placeholder 3"/>
          <p:cNvSpPr>
            <a:spLocks noGrp="1"/>
          </p:cNvSpPr>
          <p:nvPr>
            <p:ph type="sldNum" sz="quarter" idx="5"/>
          </p:nvPr>
        </p:nvSpPr>
        <p:spPr/>
        <p:txBody>
          <a:bodyPr/>
          <a:lstStyle/>
          <a:p>
            <a:fld id="{2ED3860E-B3F9-BC4F-80E5-A2DB630171F2}" type="slidenum">
              <a:rPr lang="en-US" smtClean="0"/>
              <a:t>38</a:t>
            </a:fld>
            <a:endParaRPr lang="en-US"/>
          </a:p>
        </p:txBody>
      </p:sp>
    </p:spTree>
    <p:extLst>
      <p:ext uri="{BB962C8B-B14F-4D97-AF65-F5344CB8AC3E}">
        <p14:creationId xmlns:p14="http://schemas.microsoft.com/office/powerpoint/2010/main" val="30185526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for more detail</a:t>
            </a:r>
          </a:p>
        </p:txBody>
      </p:sp>
      <p:sp>
        <p:nvSpPr>
          <p:cNvPr id="4" name="Slide Number Placeholder 3"/>
          <p:cNvSpPr>
            <a:spLocks noGrp="1"/>
          </p:cNvSpPr>
          <p:nvPr>
            <p:ph type="sldNum" sz="quarter" idx="5"/>
          </p:nvPr>
        </p:nvSpPr>
        <p:spPr/>
        <p:txBody>
          <a:bodyPr/>
          <a:lstStyle/>
          <a:p>
            <a:fld id="{2ED3860E-B3F9-BC4F-80E5-A2DB630171F2}" type="slidenum">
              <a:rPr lang="en-US" smtClean="0"/>
              <a:t>39</a:t>
            </a:fld>
            <a:endParaRPr lang="en-US"/>
          </a:p>
        </p:txBody>
      </p:sp>
    </p:spTree>
    <p:extLst>
      <p:ext uri="{BB962C8B-B14F-4D97-AF65-F5344CB8AC3E}">
        <p14:creationId xmlns:p14="http://schemas.microsoft.com/office/powerpoint/2010/main" val="1392189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One challenge in dealing with common extraction tools regardless of the system is the need to pull additional data – whether that is a larger data set than your utility can handle or a larger number of data elements than is available</a:t>
            </a:r>
            <a:endParaRPr dirty="0"/>
          </a:p>
          <a:p>
            <a:pPr marL="457200" marR="0" lvl="0" indent="-228600" algn="l" rtl="0">
              <a:lnSpc>
                <a:spcPct val="100000"/>
              </a:lnSpc>
              <a:spcBef>
                <a:spcPts val="0"/>
              </a:spcBef>
              <a:spcAft>
                <a:spcPts val="0"/>
              </a:spcAft>
              <a:buSzPts val="1400"/>
              <a:buNone/>
            </a:pPr>
            <a:r>
              <a:rPr lang="en-US" dirty="0"/>
              <a:t>It is important to recognize the value of speaking a relational database’s language and the flexibility that affords for extracting data</a:t>
            </a:r>
            <a:endParaRPr dirty="0"/>
          </a:p>
          <a:p>
            <a:pPr marL="457200" marR="0" lvl="0" indent="-228600" algn="l" rtl="0">
              <a:lnSpc>
                <a:spcPct val="100000"/>
              </a:lnSpc>
              <a:spcBef>
                <a:spcPts val="0"/>
              </a:spcBef>
              <a:spcAft>
                <a:spcPts val="0"/>
              </a:spcAft>
              <a:buSzPts val="1400"/>
              <a:buNone/>
            </a:pPr>
            <a:r>
              <a:rPr lang="en-US" dirty="0"/>
              <a:t>As a concrete example you may want to analyze some data that combined patient demographics, order details, and tube type</a:t>
            </a:r>
            <a:endParaRPr dirty="0"/>
          </a:p>
          <a:p>
            <a:pPr marL="457200" marR="0" lvl="0" indent="-228600" algn="l" rtl="0">
              <a:lnSpc>
                <a:spcPct val="100000"/>
              </a:lnSpc>
              <a:spcBef>
                <a:spcPts val="0"/>
              </a:spcBef>
              <a:spcAft>
                <a:spcPts val="0"/>
              </a:spcAft>
              <a:buSzPts val="1400"/>
              <a:buNone/>
            </a:pPr>
            <a:r>
              <a:rPr lang="en-US" dirty="0"/>
              <a:t>Each of these data elements may be stored in its own table within a database and based on your knowledge of the system and workflows you can connect the right data elements using a series of keys that establish the relationships between tables</a:t>
            </a:r>
            <a:endParaRPr dirty="0"/>
          </a:p>
          <a:p>
            <a:pPr marL="457200" marR="0" lvl="0" indent="-228600" algn="l" rtl="0">
              <a:lnSpc>
                <a:spcPct val="100000"/>
              </a:lnSpc>
              <a:spcBef>
                <a:spcPts val="0"/>
              </a:spcBef>
              <a:spcAft>
                <a:spcPts val="0"/>
              </a:spcAft>
              <a:buSzPts val="1400"/>
              <a:buNone/>
            </a:pPr>
            <a:endParaRPr dirty="0"/>
          </a:p>
        </p:txBody>
      </p:sp>
      <p:sp>
        <p:nvSpPr>
          <p:cNvPr id="371" name="Google Shape;37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0D130-D40C-6B3C-2EFA-A1C96FD0F0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4179AC-5416-EF3D-0CBC-0BDD3D1D6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6DAFB-D43B-1F8A-951E-D9539EAF11E8}"/>
              </a:ext>
            </a:extLst>
          </p:cNvPr>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244856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000948e32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35000948e32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42900" algn="l" rtl="0">
              <a:lnSpc>
                <a:spcPct val="122222"/>
              </a:lnSpc>
              <a:spcBef>
                <a:spcPts val="1000"/>
              </a:spcBef>
              <a:spcAft>
                <a:spcPts val="0"/>
              </a:spcAft>
              <a:buClr>
                <a:srgbClr val="B01F24"/>
              </a:buClr>
              <a:buSzPts val="1800"/>
              <a:buChar char="•"/>
            </a:pPr>
            <a:r>
              <a:rPr lang="en-US" sz="1800">
                <a:solidFill>
                  <a:srgbClr val="58595B"/>
                </a:solidFill>
                <a:latin typeface="Arial"/>
                <a:ea typeface="Arial"/>
                <a:cs typeface="Arial"/>
                <a:sym typeface="Arial"/>
              </a:rPr>
              <a:t>Where do you start?</a:t>
            </a:r>
            <a:endParaRPr sz="1800">
              <a:solidFill>
                <a:srgbClr val="58595B"/>
              </a:solidFill>
              <a:latin typeface="Arial"/>
              <a:ea typeface="Arial"/>
              <a:cs typeface="Arial"/>
              <a:sym typeface="Arial"/>
            </a:endParaRPr>
          </a:p>
          <a:p>
            <a:pPr marL="457200" lvl="0" indent="-342900" algn="l" rtl="0">
              <a:lnSpc>
                <a:spcPct val="122222"/>
              </a:lnSpc>
              <a:spcBef>
                <a:spcPts val="0"/>
              </a:spcBef>
              <a:spcAft>
                <a:spcPts val="0"/>
              </a:spcAft>
              <a:buClr>
                <a:srgbClr val="B01F24"/>
              </a:buClr>
              <a:buSzPts val="1800"/>
              <a:buChar char="•"/>
            </a:pPr>
            <a:r>
              <a:rPr lang="en-US" sz="1800">
                <a:solidFill>
                  <a:srgbClr val="58595B"/>
                </a:solidFill>
                <a:latin typeface="Arial"/>
                <a:ea typeface="Arial"/>
                <a:cs typeface="Arial"/>
                <a:sym typeface="Arial"/>
              </a:rPr>
              <a:t>What data sources may be helpful to understand the potential problem?</a:t>
            </a:r>
            <a:endParaRPr sz="1800">
              <a:solidFill>
                <a:srgbClr val="58595B"/>
              </a:solidFill>
              <a:latin typeface="Arial"/>
              <a:ea typeface="Arial"/>
              <a:cs typeface="Arial"/>
              <a:sym typeface="Arial"/>
            </a:endParaRPr>
          </a:p>
          <a:p>
            <a:pPr marL="457200" lvl="0" indent="-342900" algn="l" rtl="0">
              <a:lnSpc>
                <a:spcPct val="122222"/>
              </a:lnSpc>
              <a:spcBef>
                <a:spcPts val="0"/>
              </a:spcBef>
              <a:spcAft>
                <a:spcPts val="0"/>
              </a:spcAft>
              <a:buClr>
                <a:srgbClr val="B01F24"/>
              </a:buClr>
              <a:buSzPts val="1800"/>
              <a:buChar char="•"/>
            </a:pPr>
            <a:r>
              <a:rPr lang="en-US" sz="1800">
                <a:solidFill>
                  <a:srgbClr val="58595B"/>
                </a:solidFill>
                <a:latin typeface="Arial"/>
                <a:ea typeface="Arial"/>
                <a:cs typeface="Arial"/>
                <a:sym typeface="Arial"/>
              </a:rPr>
              <a:t>How do you use data to understand the impact of the potential problem and decide on next steps?</a:t>
            </a:r>
            <a:endParaRPr/>
          </a:p>
        </p:txBody>
      </p:sp>
      <p:sp>
        <p:nvSpPr>
          <p:cNvPr id="137" name="Google Shape;137;g35000948e32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0e0d17e2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350e0d17e2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350e0d17e2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49</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65b2b46f8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365b2b46f8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42900" algn="l" rtl="0">
              <a:lnSpc>
                <a:spcPct val="122222"/>
              </a:lnSpc>
              <a:spcBef>
                <a:spcPts val="1000"/>
              </a:spcBef>
              <a:spcAft>
                <a:spcPts val="0"/>
              </a:spcAft>
              <a:buClr>
                <a:srgbClr val="B01F24"/>
              </a:buClr>
              <a:buSzPts val="1800"/>
              <a:buChar char="•"/>
            </a:pPr>
            <a:r>
              <a:rPr lang="en-US" sz="1800">
                <a:solidFill>
                  <a:srgbClr val="58595B"/>
                </a:solidFill>
                <a:latin typeface="Arial"/>
                <a:ea typeface="Arial"/>
                <a:cs typeface="Arial"/>
                <a:sym typeface="Arial"/>
              </a:rPr>
              <a:t>Where do you start?</a:t>
            </a:r>
            <a:endParaRPr sz="1800">
              <a:solidFill>
                <a:srgbClr val="58595B"/>
              </a:solidFill>
              <a:latin typeface="Arial"/>
              <a:ea typeface="Arial"/>
              <a:cs typeface="Arial"/>
              <a:sym typeface="Arial"/>
            </a:endParaRPr>
          </a:p>
          <a:p>
            <a:pPr marL="457200" lvl="0" indent="-342900" algn="l" rtl="0">
              <a:lnSpc>
                <a:spcPct val="122222"/>
              </a:lnSpc>
              <a:spcBef>
                <a:spcPts val="0"/>
              </a:spcBef>
              <a:spcAft>
                <a:spcPts val="0"/>
              </a:spcAft>
              <a:buClr>
                <a:srgbClr val="B01F24"/>
              </a:buClr>
              <a:buSzPts val="1800"/>
              <a:buChar char="•"/>
            </a:pPr>
            <a:r>
              <a:rPr lang="en-US" sz="1800">
                <a:solidFill>
                  <a:srgbClr val="58595B"/>
                </a:solidFill>
                <a:latin typeface="Arial"/>
                <a:ea typeface="Arial"/>
                <a:cs typeface="Arial"/>
                <a:sym typeface="Arial"/>
              </a:rPr>
              <a:t>What data sources may be helpful to understand the potential problem?</a:t>
            </a:r>
            <a:endParaRPr sz="1800">
              <a:solidFill>
                <a:srgbClr val="58595B"/>
              </a:solidFill>
              <a:latin typeface="Arial"/>
              <a:ea typeface="Arial"/>
              <a:cs typeface="Arial"/>
              <a:sym typeface="Arial"/>
            </a:endParaRPr>
          </a:p>
          <a:p>
            <a:pPr marL="457200" lvl="0" indent="-342900" algn="l" rtl="0">
              <a:lnSpc>
                <a:spcPct val="122222"/>
              </a:lnSpc>
              <a:spcBef>
                <a:spcPts val="0"/>
              </a:spcBef>
              <a:spcAft>
                <a:spcPts val="0"/>
              </a:spcAft>
              <a:buClr>
                <a:srgbClr val="B01F24"/>
              </a:buClr>
              <a:buSzPts val="1800"/>
              <a:buChar char="•"/>
            </a:pPr>
            <a:r>
              <a:rPr lang="en-US" sz="1800">
                <a:solidFill>
                  <a:srgbClr val="58595B"/>
                </a:solidFill>
                <a:latin typeface="Arial"/>
                <a:ea typeface="Arial"/>
                <a:cs typeface="Arial"/>
                <a:sym typeface="Arial"/>
              </a:rPr>
              <a:t>How do you use data to understand the impact of the potential problem and decide on next steps?</a:t>
            </a:r>
            <a:endParaRPr/>
          </a:p>
        </p:txBody>
      </p:sp>
      <p:sp>
        <p:nvSpPr>
          <p:cNvPr id="420" name="Google Shape;420;g365b2b46f8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65b2b46f8d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4" name="Google Shape;434;g365b2b46f8d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5" name="Google Shape;435;g365b2b46f8d_0_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51</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65b2b46f8d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9" name="Google Shape;449;g365b2b46f8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0" name="Google Shape;450;g365b2b46f8d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52</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65b2b46f8d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g365b2b46f8d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g365b2b46f8d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53</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28A3E-4113-4E57-478B-429CEEA29B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29F66B-9449-0EC9-BD38-BF9E770F9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948BE-0EC7-4D5B-F298-63699429CE2B}"/>
              </a:ext>
            </a:extLst>
          </p:cNvPr>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a:extLst>
              <a:ext uri="{FF2B5EF4-FFF2-40B4-BE49-F238E27FC236}">
                <a16:creationId xmlns:a16="http://schemas.microsoft.com/office/drawing/2014/main" id="{6F253A33-F7C6-F06F-DB5B-02F6EB74DA81}"/>
              </a:ext>
            </a:extLst>
          </p:cNvPr>
          <p:cNvSpPr>
            <a:spLocks noGrp="1"/>
          </p:cNvSpPr>
          <p:nvPr>
            <p:ph type="sldNum" sz="quarter" idx="10"/>
          </p:nvPr>
        </p:nvSpPr>
        <p:spPr/>
        <p:txBody>
          <a:bodyPr/>
          <a:lstStyle/>
          <a:p>
            <a:fld id="{0A193586-FEB5-7C43-8F44-7EFAE4EECA28}" type="slidenum">
              <a:rPr lang="en-US" smtClean="0"/>
              <a:t>54</a:t>
            </a:fld>
            <a:endParaRPr lang="en-US"/>
          </a:p>
        </p:txBody>
      </p:sp>
    </p:spTree>
    <p:extLst>
      <p:ext uri="{BB962C8B-B14F-4D97-AF65-F5344CB8AC3E}">
        <p14:creationId xmlns:p14="http://schemas.microsoft.com/office/powerpoint/2010/main" val="100998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000948e32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35000948e32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35000948e32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000948e32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g35000948e32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g35000948e32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000948e32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35000948e32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35000948e32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000948e32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g35000948e32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g35000948e32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4075846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000948e32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35000948e32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35000948e32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C085D8A-9CAE-5C47-9CA8-75814F650544}"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3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7079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0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4206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andard Content Slide">
  <p:cSld name="Standard Content Slide">
    <p:spTree>
      <p:nvGrpSpPr>
        <p:cNvPr id="1" name="Shape 31"/>
        <p:cNvGrpSpPr/>
        <p:nvPr/>
      </p:nvGrpSpPr>
      <p:grpSpPr>
        <a:xfrm>
          <a:off x="0" y="0"/>
          <a:ext cx="0" cy="0"/>
          <a:chOff x="0" y="0"/>
          <a:chExt cx="0" cy="0"/>
        </a:xfrm>
      </p:grpSpPr>
      <p:pic>
        <p:nvPicPr>
          <p:cNvPr id="32" name="Google Shape;32;p16" descr="Icon&#10;&#10;Description automatically generated with low confidence"/>
          <p:cNvPicPr preferRelativeResize="0"/>
          <p:nvPr/>
        </p:nvPicPr>
        <p:blipFill rotWithShape="1">
          <a:blip r:embed="rId2">
            <a:alphaModFix amt="5000"/>
          </a:blip>
          <a:srcRect l="14322" t="2614" r="19845" b="19931"/>
          <a:stretch/>
        </p:blipFill>
        <p:spPr>
          <a:xfrm>
            <a:off x="6735337" y="646771"/>
            <a:ext cx="5456664" cy="6211229"/>
          </a:xfrm>
          <a:prstGeom prst="rect">
            <a:avLst/>
          </a:prstGeom>
          <a:noFill/>
          <a:ln>
            <a:noFill/>
          </a:ln>
        </p:spPr>
      </p:pic>
      <p:sp>
        <p:nvSpPr>
          <p:cNvPr id="33" name="Google Shape;33;p16"/>
          <p:cNvSpPr txBox="1">
            <a:spLocks noGrp="1"/>
          </p:cNvSpPr>
          <p:nvPr>
            <p:ph type="body" idx="1"/>
          </p:nvPr>
        </p:nvSpPr>
        <p:spPr>
          <a:xfrm>
            <a:off x="838200" y="1825625"/>
            <a:ext cx="10515599" cy="3937866"/>
          </a:xfrm>
          <a:prstGeom prst="rect">
            <a:avLst/>
          </a:prstGeom>
          <a:noFill/>
          <a:ln>
            <a:noFill/>
          </a:ln>
        </p:spPr>
        <p:txBody>
          <a:bodyPr spcFirstLastPara="1" wrap="square" lIns="91425" tIns="45700" rIns="91425" bIns="45700" anchor="t" anchorCtr="0">
            <a:normAutofit/>
          </a:bodyPr>
          <a:lstStyle>
            <a:lvl1pPr marL="457200" lvl="0" indent="-419100" algn="l">
              <a:lnSpc>
                <a:spcPct val="122222"/>
              </a:lnSpc>
              <a:spcBef>
                <a:spcPts val="1000"/>
              </a:spcBef>
              <a:spcAft>
                <a:spcPts val="0"/>
              </a:spcAft>
              <a:buClr>
                <a:srgbClr val="B01F24"/>
              </a:buClr>
              <a:buSzPts val="3000"/>
              <a:buChar char="•"/>
              <a:defRPr sz="3000"/>
            </a:lvl1pPr>
            <a:lvl2pPr marL="914400" lvl="1" indent="-393700" algn="l">
              <a:lnSpc>
                <a:spcPct val="122222"/>
              </a:lnSpc>
              <a:spcBef>
                <a:spcPts val="500"/>
              </a:spcBef>
              <a:spcAft>
                <a:spcPts val="0"/>
              </a:spcAft>
              <a:buClr>
                <a:srgbClr val="B01F24"/>
              </a:buClr>
              <a:buSzPts val="2600"/>
              <a:buChar char="•"/>
              <a:defRPr sz="2600"/>
            </a:lvl2pPr>
            <a:lvl3pPr marL="1371600" lvl="2" indent="-368300" algn="l">
              <a:lnSpc>
                <a:spcPct val="122222"/>
              </a:lnSpc>
              <a:spcBef>
                <a:spcPts val="500"/>
              </a:spcBef>
              <a:spcAft>
                <a:spcPts val="0"/>
              </a:spcAft>
              <a:buClr>
                <a:srgbClr val="B01F24"/>
              </a:buClr>
              <a:buSzPts val="2200"/>
              <a:buChar char="•"/>
              <a:defRPr sz="2200"/>
            </a:lvl3pPr>
            <a:lvl4pPr marL="1828800" lvl="3" indent="-342900" algn="l">
              <a:lnSpc>
                <a:spcPct val="122222"/>
              </a:lnSpc>
              <a:spcBef>
                <a:spcPts val="500"/>
              </a:spcBef>
              <a:spcAft>
                <a:spcPts val="0"/>
              </a:spcAft>
              <a:buClr>
                <a:srgbClr val="B01F24"/>
              </a:buClr>
              <a:buSzPts val="1800"/>
              <a:buChar char="•"/>
              <a:defRPr/>
            </a:lvl4pPr>
            <a:lvl5pPr marL="2286000" lvl="4" indent="-342900" algn="l">
              <a:lnSpc>
                <a:spcPct val="122222"/>
              </a:lnSpc>
              <a:spcBef>
                <a:spcPts val="500"/>
              </a:spcBef>
              <a:spcAft>
                <a:spcPts val="0"/>
              </a:spcAft>
              <a:buClr>
                <a:srgbClr val="B01F24"/>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6"/>
          <p:cNvSpPr txBox="1">
            <a:spLocks noGrp="1"/>
          </p:cNvSpPr>
          <p:nvPr>
            <p:ph type="title"/>
          </p:nvPr>
        </p:nvSpPr>
        <p:spPr>
          <a:xfrm>
            <a:off x="838200" y="365126"/>
            <a:ext cx="10515600" cy="8676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B01F2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ftr" idx="11"/>
          </p:nvPr>
        </p:nvSpPr>
        <p:spPr>
          <a:xfrm>
            <a:off x="984211" y="6122795"/>
            <a:ext cx="22475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58595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6"/>
          <p:cNvSpPr txBox="1">
            <a:spLocks noGrp="1"/>
          </p:cNvSpPr>
          <p:nvPr>
            <p:ph type="sldNum" idx="12"/>
          </p:nvPr>
        </p:nvSpPr>
        <p:spPr>
          <a:xfrm>
            <a:off x="254193" y="6122796"/>
            <a:ext cx="63815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32009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44"/>
        <p:cNvGrpSpPr/>
        <p:nvPr/>
      </p:nvGrpSpPr>
      <p:grpSpPr>
        <a:xfrm>
          <a:off x="0" y="0"/>
          <a:ext cx="0" cy="0"/>
          <a:chOff x="0" y="0"/>
          <a:chExt cx="0" cy="0"/>
        </a:xfrm>
      </p:grpSpPr>
      <p:pic>
        <p:nvPicPr>
          <p:cNvPr id="45" name="Google Shape;45;p22" descr="Icon&#10;&#10;Description automatically generated with low confidence"/>
          <p:cNvPicPr preferRelativeResize="0"/>
          <p:nvPr/>
        </p:nvPicPr>
        <p:blipFill rotWithShape="1">
          <a:blip r:embed="rId2">
            <a:alphaModFix amt="5000"/>
          </a:blip>
          <a:srcRect l="14322" t="2614" r="19845" b="19931"/>
          <a:stretch/>
        </p:blipFill>
        <p:spPr>
          <a:xfrm>
            <a:off x="6735337" y="646771"/>
            <a:ext cx="5456664" cy="6211229"/>
          </a:xfrm>
          <a:prstGeom prst="rect">
            <a:avLst/>
          </a:prstGeom>
          <a:noFill/>
          <a:ln>
            <a:noFill/>
          </a:ln>
        </p:spPr>
      </p:pic>
      <p:sp>
        <p:nvSpPr>
          <p:cNvPr id="46" name="Google Shape;46;p22"/>
          <p:cNvSpPr txBox="1">
            <a:spLocks noGrp="1"/>
          </p:cNvSpPr>
          <p:nvPr>
            <p:ph type="title"/>
          </p:nvPr>
        </p:nvSpPr>
        <p:spPr>
          <a:xfrm>
            <a:off x="838200" y="365126"/>
            <a:ext cx="10515600" cy="8676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B01F2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a:spLocks noGrp="1"/>
          </p:cNvSpPr>
          <p:nvPr>
            <p:ph type="chart" idx="2"/>
          </p:nvPr>
        </p:nvSpPr>
        <p:spPr>
          <a:xfrm>
            <a:off x="838200" y="2600596"/>
            <a:ext cx="7857567" cy="2980596"/>
          </a:xfrm>
          <a:prstGeom prst="rect">
            <a:avLst/>
          </a:prstGeom>
          <a:noFill/>
          <a:ln>
            <a:noFill/>
          </a:ln>
        </p:spPr>
        <p:txBody>
          <a:bodyPr spcFirstLastPara="1" wrap="square" lIns="91425" tIns="45700" rIns="91425" bIns="45700" anchor="t" anchorCtr="0">
            <a:normAutofit/>
          </a:bodyPr>
          <a:lstStyle>
            <a:lvl1pPr marR="0" lvl="0" algn="l" rtl="0">
              <a:lnSpc>
                <a:spcPct val="122222"/>
              </a:lnSpc>
              <a:spcBef>
                <a:spcPts val="1000"/>
              </a:spcBef>
              <a:spcAft>
                <a:spcPts val="0"/>
              </a:spcAft>
              <a:buClr>
                <a:srgbClr val="B01F24"/>
              </a:buClr>
              <a:buSzPts val="1800"/>
              <a:buFont typeface="Arial"/>
              <a:buNone/>
              <a:defRPr sz="1800" b="0" i="0" u="none" strike="noStrike" cap="none">
                <a:solidFill>
                  <a:srgbClr val="58595B"/>
                </a:solidFill>
                <a:latin typeface="Arial"/>
                <a:ea typeface="Arial"/>
                <a:cs typeface="Arial"/>
                <a:sym typeface="Arial"/>
              </a:defRPr>
            </a:lvl1pPr>
            <a:lvl2pPr marR="0" lvl="1" algn="l" rtl="0">
              <a:lnSpc>
                <a:spcPct val="122222"/>
              </a:lnSpc>
              <a:spcBef>
                <a:spcPts val="500"/>
              </a:spcBef>
              <a:spcAft>
                <a:spcPts val="0"/>
              </a:spcAft>
              <a:buClr>
                <a:srgbClr val="B01F24"/>
              </a:buClr>
              <a:buSzPts val="1800"/>
              <a:buFont typeface="Arial"/>
              <a:buChar char="•"/>
              <a:defRPr sz="1800" b="0" i="0" u="none" strike="noStrike" cap="none">
                <a:solidFill>
                  <a:srgbClr val="58595B"/>
                </a:solidFill>
                <a:latin typeface="Arial"/>
                <a:ea typeface="Arial"/>
                <a:cs typeface="Arial"/>
                <a:sym typeface="Arial"/>
              </a:defRPr>
            </a:lvl2pPr>
            <a:lvl3pPr marR="0" lvl="2" algn="l" rtl="0">
              <a:lnSpc>
                <a:spcPct val="122222"/>
              </a:lnSpc>
              <a:spcBef>
                <a:spcPts val="500"/>
              </a:spcBef>
              <a:spcAft>
                <a:spcPts val="0"/>
              </a:spcAft>
              <a:buClr>
                <a:srgbClr val="B01F24"/>
              </a:buClr>
              <a:buSzPts val="1800"/>
              <a:buFont typeface="Arial"/>
              <a:buChar char="•"/>
              <a:defRPr sz="1800" b="0" i="0" u="none" strike="noStrike" cap="none">
                <a:solidFill>
                  <a:srgbClr val="58595B"/>
                </a:solidFill>
                <a:latin typeface="Arial"/>
                <a:ea typeface="Arial"/>
                <a:cs typeface="Arial"/>
                <a:sym typeface="Arial"/>
              </a:defRPr>
            </a:lvl3pPr>
            <a:lvl4pPr marR="0" lvl="3" algn="l" rtl="0">
              <a:lnSpc>
                <a:spcPct val="122222"/>
              </a:lnSpc>
              <a:spcBef>
                <a:spcPts val="500"/>
              </a:spcBef>
              <a:spcAft>
                <a:spcPts val="0"/>
              </a:spcAft>
              <a:buClr>
                <a:srgbClr val="B01F24"/>
              </a:buClr>
              <a:buSzPts val="1800"/>
              <a:buFont typeface="Arial"/>
              <a:buChar char="•"/>
              <a:defRPr sz="1800" b="0" i="0" u="none" strike="noStrike" cap="none">
                <a:solidFill>
                  <a:srgbClr val="58595B"/>
                </a:solidFill>
                <a:latin typeface="Arial"/>
                <a:ea typeface="Arial"/>
                <a:cs typeface="Arial"/>
                <a:sym typeface="Arial"/>
              </a:defRPr>
            </a:lvl4pPr>
            <a:lvl5pPr marR="0" lvl="4" algn="l" rtl="0">
              <a:lnSpc>
                <a:spcPct val="122222"/>
              </a:lnSpc>
              <a:spcBef>
                <a:spcPts val="500"/>
              </a:spcBef>
              <a:spcAft>
                <a:spcPts val="0"/>
              </a:spcAft>
              <a:buClr>
                <a:srgbClr val="B01F24"/>
              </a:buClr>
              <a:buSzPts val="1800"/>
              <a:buFont typeface="Arial"/>
              <a:buChar char="•"/>
              <a:defRPr sz="1800" b="0" i="0" u="none" strike="noStrike" cap="none">
                <a:solidFill>
                  <a:srgbClr val="58595B"/>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22"/>
          <p:cNvSpPr txBox="1">
            <a:spLocks noGrp="1"/>
          </p:cNvSpPr>
          <p:nvPr>
            <p:ph type="body" idx="1"/>
          </p:nvPr>
        </p:nvSpPr>
        <p:spPr>
          <a:xfrm>
            <a:off x="838200" y="1828800"/>
            <a:ext cx="10515600" cy="745958"/>
          </a:xfrm>
          <a:prstGeom prst="rect">
            <a:avLst/>
          </a:prstGeom>
          <a:noFill/>
          <a:ln>
            <a:noFill/>
          </a:ln>
        </p:spPr>
        <p:txBody>
          <a:bodyPr spcFirstLastPara="1" wrap="square" lIns="91425" tIns="45700" rIns="91425" bIns="45700" anchor="t" anchorCtr="0">
            <a:normAutofit/>
          </a:bodyPr>
          <a:lstStyle>
            <a:lvl1pPr marL="457200" lvl="0" indent="-228600" algn="l">
              <a:lnSpc>
                <a:spcPct val="122222"/>
              </a:lnSpc>
              <a:spcBef>
                <a:spcPts val="1000"/>
              </a:spcBef>
              <a:spcAft>
                <a:spcPts val="0"/>
              </a:spcAft>
              <a:buSzPts val="1800"/>
              <a:buFont typeface="Arial"/>
              <a:buNone/>
              <a:defRPr/>
            </a:lvl1pPr>
            <a:lvl2pPr marL="914400" lvl="1" indent="-228600" algn="l">
              <a:lnSpc>
                <a:spcPct val="122222"/>
              </a:lnSpc>
              <a:spcBef>
                <a:spcPts val="500"/>
              </a:spcBef>
              <a:spcAft>
                <a:spcPts val="0"/>
              </a:spcAft>
              <a:buSzPts val="1800"/>
              <a:buFont typeface="Arial"/>
              <a:buNone/>
              <a:defRPr/>
            </a:lvl2pPr>
            <a:lvl3pPr marL="1371600" lvl="2" indent="-228600" algn="l">
              <a:lnSpc>
                <a:spcPct val="122222"/>
              </a:lnSpc>
              <a:spcBef>
                <a:spcPts val="500"/>
              </a:spcBef>
              <a:spcAft>
                <a:spcPts val="0"/>
              </a:spcAft>
              <a:buSzPts val="1800"/>
              <a:buFont typeface="Arial"/>
              <a:buNone/>
              <a:defRPr/>
            </a:lvl3pPr>
            <a:lvl4pPr marL="1828800" lvl="3" indent="-228600" algn="l">
              <a:lnSpc>
                <a:spcPct val="122222"/>
              </a:lnSpc>
              <a:spcBef>
                <a:spcPts val="500"/>
              </a:spcBef>
              <a:spcAft>
                <a:spcPts val="0"/>
              </a:spcAft>
              <a:buSzPts val="1800"/>
              <a:buFont typeface="Arial"/>
              <a:buNone/>
              <a:defRPr/>
            </a:lvl4pPr>
            <a:lvl5pPr marL="2286000" lvl="4" indent="-228600" algn="l">
              <a:lnSpc>
                <a:spcPct val="122222"/>
              </a:lnSpc>
              <a:spcBef>
                <a:spcPts val="500"/>
              </a:spcBef>
              <a:spcAft>
                <a:spcPts val="0"/>
              </a:spcAft>
              <a:buSzPts val="1800"/>
              <a:buFont typeface="Arial"/>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2"/>
          <p:cNvSpPr txBox="1">
            <a:spLocks noGrp="1"/>
          </p:cNvSpPr>
          <p:nvPr>
            <p:ph type="ftr" idx="11"/>
          </p:nvPr>
        </p:nvSpPr>
        <p:spPr>
          <a:xfrm>
            <a:off x="984211" y="6122795"/>
            <a:ext cx="22475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58595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2"/>
          <p:cNvSpPr txBox="1">
            <a:spLocks noGrp="1"/>
          </p:cNvSpPr>
          <p:nvPr>
            <p:ph type="sldNum" idx="12"/>
          </p:nvPr>
        </p:nvSpPr>
        <p:spPr>
          <a:xfrm>
            <a:off x="254193" y="6122796"/>
            <a:ext cx="63815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75893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ndard Content + Picture">
  <p:cSld name="Standard Content + Picture">
    <p:spTree>
      <p:nvGrpSpPr>
        <p:cNvPr id="1" name="Shape 60"/>
        <p:cNvGrpSpPr/>
        <p:nvPr/>
      </p:nvGrpSpPr>
      <p:grpSpPr>
        <a:xfrm>
          <a:off x="0" y="0"/>
          <a:ext cx="0" cy="0"/>
          <a:chOff x="0" y="0"/>
          <a:chExt cx="0" cy="0"/>
        </a:xfrm>
      </p:grpSpPr>
      <p:pic>
        <p:nvPicPr>
          <p:cNvPr id="61" name="Google Shape;61;p19" descr="Icon&#10;&#10;Description automatically generated with low confidence"/>
          <p:cNvPicPr preferRelativeResize="0"/>
          <p:nvPr/>
        </p:nvPicPr>
        <p:blipFill rotWithShape="1">
          <a:blip r:embed="rId2">
            <a:alphaModFix amt="5000"/>
          </a:blip>
          <a:srcRect l="14322" t="2614" r="19845" b="19931"/>
          <a:stretch/>
        </p:blipFill>
        <p:spPr>
          <a:xfrm>
            <a:off x="6735337" y="646771"/>
            <a:ext cx="5456664" cy="6211229"/>
          </a:xfrm>
          <a:prstGeom prst="rect">
            <a:avLst/>
          </a:prstGeom>
          <a:noFill/>
          <a:ln>
            <a:noFill/>
          </a:ln>
        </p:spPr>
      </p:pic>
      <p:sp>
        <p:nvSpPr>
          <p:cNvPr id="62" name="Google Shape;62;p19"/>
          <p:cNvSpPr>
            <a:spLocks noGrp="1"/>
          </p:cNvSpPr>
          <p:nvPr>
            <p:ph type="pic" idx="2"/>
          </p:nvPr>
        </p:nvSpPr>
        <p:spPr>
          <a:xfrm flipH="1">
            <a:off x="6816435" y="1839479"/>
            <a:ext cx="4537759" cy="3937864"/>
          </a:xfrm>
          <a:prstGeom prst="rect">
            <a:avLst/>
          </a:prstGeom>
          <a:noFill/>
          <a:ln>
            <a:noFill/>
          </a:ln>
        </p:spPr>
      </p:sp>
      <p:sp>
        <p:nvSpPr>
          <p:cNvPr id="63" name="Google Shape;63;p19"/>
          <p:cNvSpPr txBox="1">
            <a:spLocks noGrp="1"/>
          </p:cNvSpPr>
          <p:nvPr>
            <p:ph type="body" idx="1"/>
          </p:nvPr>
        </p:nvSpPr>
        <p:spPr>
          <a:xfrm>
            <a:off x="838201" y="1825625"/>
            <a:ext cx="5675334" cy="3937866"/>
          </a:xfrm>
          <a:prstGeom prst="rect">
            <a:avLst/>
          </a:prstGeom>
          <a:noFill/>
          <a:ln>
            <a:noFill/>
          </a:ln>
        </p:spPr>
        <p:txBody>
          <a:bodyPr spcFirstLastPara="1" wrap="square" lIns="91425" tIns="45700" rIns="91425" bIns="45700" anchor="t" anchorCtr="0">
            <a:normAutofit/>
          </a:bodyPr>
          <a:lstStyle>
            <a:lvl1pPr marL="457200" lvl="0" indent="-342900" algn="l">
              <a:lnSpc>
                <a:spcPct val="122222"/>
              </a:lnSpc>
              <a:spcBef>
                <a:spcPts val="1000"/>
              </a:spcBef>
              <a:spcAft>
                <a:spcPts val="0"/>
              </a:spcAft>
              <a:buClr>
                <a:srgbClr val="B01F24"/>
              </a:buClr>
              <a:buSzPts val="1800"/>
              <a:buChar char="•"/>
              <a:defRPr/>
            </a:lvl1pPr>
            <a:lvl2pPr marL="914400" lvl="1" indent="-342900" algn="l">
              <a:lnSpc>
                <a:spcPct val="122222"/>
              </a:lnSpc>
              <a:spcBef>
                <a:spcPts val="500"/>
              </a:spcBef>
              <a:spcAft>
                <a:spcPts val="0"/>
              </a:spcAft>
              <a:buSzPts val="1800"/>
              <a:buChar char="•"/>
              <a:defRPr/>
            </a:lvl2pPr>
            <a:lvl3pPr marL="1371600" lvl="2" indent="-342900" algn="l">
              <a:lnSpc>
                <a:spcPct val="122222"/>
              </a:lnSpc>
              <a:spcBef>
                <a:spcPts val="500"/>
              </a:spcBef>
              <a:spcAft>
                <a:spcPts val="0"/>
              </a:spcAft>
              <a:buSzPts val="1800"/>
              <a:buChar char="•"/>
              <a:defRPr/>
            </a:lvl3pPr>
            <a:lvl4pPr marL="1828800" lvl="3" indent="-342900" algn="l">
              <a:lnSpc>
                <a:spcPct val="122222"/>
              </a:lnSpc>
              <a:spcBef>
                <a:spcPts val="500"/>
              </a:spcBef>
              <a:spcAft>
                <a:spcPts val="0"/>
              </a:spcAft>
              <a:buSzPts val="1800"/>
              <a:buChar char="•"/>
              <a:defRPr/>
            </a:lvl4pPr>
            <a:lvl5pPr marL="2286000" lvl="4" indent="-342900" algn="l">
              <a:lnSpc>
                <a:spcPct val="122222"/>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9"/>
          <p:cNvSpPr txBox="1">
            <a:spLocks noGrp="1"/>
          </p:cNvSpPr>
          <p:nvPr>
            <p:ph type="title"/>
          </p:nvPr>
        </p:nvSpPr>
        <p:spPr>
          <a:xfrm>
            <a:off x="838200" y="365126"/>
            <a:ext cx="10515600" cy="86762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B01F24"/>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9"/>
          <p:cNvSpPr txBox="1">
            <a:spLocks noGrp="1"/>
          </p:cNvSpPr>
          <p:nvPr>
            <p:ph type="ftr" idx="11"/>
          </p:nvPr>
        </p:nvSpPr>
        <p:spPr>
          <a:xfrm>
            <a:off x="984211" y="6122795"/>
            <a:ext cx="224750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000">
                <a:solidFill>
                  <a:srgbClr val="58595B"/>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9"/>
          <p:cNvSpPr txBox="1">
            <a:spLocks noGrp="1"/>
          </p:cNvSpPr>
          <p:nvPr>
            <p:ph type="sldNum" idx="12"/>
          </p:nvPr>
        </p:nvSpPr>
        <p:spPr>
          <a:xfrm>
            <a:off x="254193" y="6122796"/>
            <a:ext cx="638159"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58595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4922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marL="91440" indent="-91440">
              <a:buFont typeface="Arial" panose="020B0604020202020204" pitchFamily="34" charset="0"/>
              <a:buChar char="•"/>
              <a:defRPr sz="3200" baseline="0"/>
            </a:lvl1pPr>
            <a:lvl2pPr>
              <a:defRPr sz="2800" baseline="0"/>
            </a:lvl2pPr>
            <a:lvl3pPr>
              <a:defRPr sz="2400" baseline="0"/>
            </a:lvl3pPr>
            <a:lvl4pPr>
              <a:defRPr sz="2000" baseline="0"/>
            </a:lvl4pPr>
            <a:lvl5pPr>
              <a:defRPr sz="1600" baseline="0"/>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085D8A-9CAE-5C47-9CA8-75814F650544}"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4140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085D8A-9CAE-5C47-9CA8-75814F650544}" type="datetimeFigureOut">
              <a:rPr lang="en-US" smtClean="0"/>
              <a:t>6/25/25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3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085D8A-9CAE-5C47-9CA8-75814F650544}" type="datetimeFigureOut">
              <a:rPr lang="en-US" smtClean="0"/>
              <a:t>6/25/25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206397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085D8A-9CAE-5C47-9CA8-75814F650544}" type="datetimeFigureOut">
              <a:rPr lang="en-US" smtClean="0"/>
              <a:t>6/25/25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71568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085D8A-9CAE-5C47-9CA8-75814F650544}" type="datetimeFigureOut">
              <a:rPr lang="en-US" smtClean="0"/>
              <a:t>6/25/25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96213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85D8A-9CAE-5C47-9CA8-75814F650544}" type="datetimeFigureOut">
              <a:rPr lang="en-US" smtClean="0"/>
              <a:t>6/25/25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18068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6/25/25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6081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6/25/25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6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085D8A-9CAE-5C47-9CA8-75814F650544}" type="datetimeFigureOut">
              <a:rPr lang="en-US" smtClean="0"/>
              <a:t>6/25/25</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4070D86-A789-4044-8569-EB7759992B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3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qr code with a white background&#10;&#10;AI-generated content may be incorrect.">
            <a:extLst>
              <a:ext uri="{FF2B5EF4-FFF2-40B4-BE49-F238E27FC236}">
                <a16:creationId xmlns:a16="http://schemas.microsoft.com/office/drawing/2014/main" id="{F56DDAD9-F05A-D205-9F20-26E43523CD70}"/>
              </a:ext>
            </a:extLst>
          </p:cNvPr>
          <p:cNvPicPr>
            <a:picLocks noChangeAspect="1"/>
          </p:cNvPicPr>
          <p:nvPr/>
        </p:nvPicPr>
        <p:blipFill>
          <a:blip r:embed="rId3"/>
          <a:stretch>
            <a:fillRect/>
          </a:stretch>
        </p:blipFill>
        <p:spPr>
          <a:xfrm>
            <a:off x="0" y="3931052"/>
            <a:ext cx="2742282" cy="2742282"/>
          </a:xfrm>
          <a:prstGeom prst="rect">
            <a:avLst/>
          </a:prstGeom>
        </p:spPr>
      </p:pic>
      <p:sp>
        <p:nvSpPr>
          <p:cNvPr id="2" name="Title 1">
            <a:extLst>
              <a:ext uri="{FF2B5EF4-FFF2-40B4-BE49-F238E27FC236}">
                <a16:creationId xmlns:a16="http://schemas.microsoft.com/office/drawing/2014/main" id="{2172D5B3-39DD-0F84-9D56-A9F4D94D5C47}"/>
              </a:ext>
            </a:extLst>
          </p:cNvPr>
          <p:cNvSpPr>
            <a:spLocks noGrp="1"/>
          </p:cNvSpPr>
          <p:nvPr>
            <p:ph type="ctrTitle"/>
          </p:nvPr>
        </p:nvSpPr>
        <p:spPr/>
        <p:txBody>
          <a:bodyPr/>
          <a:lstStyle/>
          <a:p>
            <a:r>
              <a:rPr lang="en-US" b="1" cap="none" dirty="0"/>
              <a:t>Data Literacy Basics</a:t>
            </a:r>
          </a:p>
        </p:txBody>
      </p:sp>
      <p:sp>
        <p:nvSpPr>
          <p:cNvPr id="3" name="Subtitle 2">
            <a:extLst>
              <a:ext uri="{FF2B5EF4-FFF2-40B4-BE49-F238E27FC236}">
                <a16:creationId xmlns:a16="http://schemas.microsoft.com/office/drawing/2014/main" id="{683DFD6D-7CDF-8D74-9078-31CF84D69DE0}"/>
              </a:ext>
            </a:extLst>
          </p:cNvPr>
          <p:cNvSpPr>
            <a:spLocks noGrp="1"/>
          </p:cNvSpPr>
          <p:nvPr>
            <p:ph type="subTitle" idx="1"/>
          </p:nvPr>
        </p:nvSpPr>
        <p:spPr/>
        <p:txBody>
          <a:bodyPr>
            <a:normAutofit/>
          </a:bodyPr>
          <a:lstStyle/>
          <a:p>
            <a:r>
              <a:rPr lang="en-US" sz="2800" dirty="0"/>
              <a:t>Patrick Mathias</a:t>
            </a:r>
          </a:p>
          <a:p>
            <a:r>
              <a:rPr lang="en-US" sz="2800" dirty="0"/>
              <a:t>Lab Medicine Core</a:t>
            </a:r>
          </a:p>
        </p:txBody>
      </p:sp>
      <p:sp>
        <p:nvSpPr>
          <p:cNvPr id="5" name="TextBox 4">
            <a:extLst>
              <a:ext uri="{FF2B5EF4-FFF2-40B4-BE49-F238E27FC236}">
                <a16:creationId xmlns:a16="http://schemas.microsoft.com/office/drawing/2014/main" id="{1B456F62-C89A-5F58-C92D-7CF69924201B}"/>
              </a:ext>
            </a:extLst>
          </p:cNvPr>
          <p:cNvSpPr txBox="1"/>
          <p:nvPr/>
        </p:nvSpPr>
        <p:spPr>
          <a:xfrm>
            <a:off x="140677" y="6488668"/>
            <a:ext cx="4202723" cy="369332"/>
          </a:xfrm>
          <a:prstGeom prst="rect">
            <a:avLst/>
          </a:prstGeom>
          <a:noFill/>
        </p:spPr>
        <p:txBody>
          <a:bodyPr wrap="square" rtlCol="0">
            <a:spAutoFit/>
          </a:bodyPr>
          <a:lstStyle/>
          <a:p>
            <a:r>
              <a:rPr lang="en-US" dirty="0"/>
              <a:t>Please fill out pre-course survey!</a:t>
            </a:r>
          </a:p>
        </p:txBody>
      </p:sp>
    </p:spTree>
    <p:extLst>
      <p:ext uri="{BB962C8B-B14F-4D97-AF65-F5344CB8AC3E}">
        <p14:creationId xmlns:p14="http://schemas.microsoft.com/office/powerpoint/2010/main" val="318091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35000948e32_0_72"/>
          <p:cNvSpPr txBox="1">
            <a:spLocks noGrp="1"/>
          </p:cNvSpPr>
          <p:nvPr>
            <p:ph type="title"/>
          </p:nvPr>
        </p:nvSpPr>
        <p:spPr>
          <a:xfrm>
            <a:off x="838200" y="735300"/>
            <a:ext cx="10515600" cy="10300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dirty="0"/>
              <a:t>Computational tools support a broad lifecycle to manage a broad range of data </a:t>
            </a:r>
            <a:endParaRPr dirty="0"/>
          </a:p>
        </p:txBody>
      </p:sp>
      <p:sp>
        <p:nvSpPr>
          <p:cNvPr id="197" name="Google Shape;197;g35000948e32_0_72"/>
          <p:cNvSpPr txBox="1">
            <a:spLocks noGrp="1"/>
          </p:cNvSpPr>
          <p:nvPr>
            <p:ph type="body" idx="1"/>
          </p:nvPr>
        </p:nvSpPr>
        <p:spPr>
          <a:xfrm>
            <a:off x="7133100" y="2064546"/>
            <a:ext cx="4220700" cy="42939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1800"/>
              <a:buNone/>
            </a:pPr>
            <a:r>
              <a:rPr lang="en-US" sz="3000" dirty="0"/>
              <a:t>Data science extends beyond analysis of data and includes considerations for capturing and maintaining data</a:t>
            </a:r>
            <a:endParaRPr sz="3000" dirty="0"/>
          </a:p>
        </p:txBody>
      </p:sp>
      <p:pic>
        <p:nvPicPr>
          <p:cNvPr id="199" name="Google Shape;199;g35000948e32_0_72" title="DataScienceLifeCycle.jpeg"/>
          <p:cNvPicPr preferRelativeResize="0"/>
          <p:nvPr/>
        </p:nvPicPr>
        <p:blipFill rotWithShape="1">
          <a:blip r:embed="rId3">
            <a:alphaModFix/>
          </a:blip>
          <a:srcRect/>
          <a:stretch/>
        </p:blipFill>
        <p:spPr>
          <a:xfrm>
            <a:off x="685700" y="1977496"/>
            <a:ext cx="6226075" cy="4569150"/>
          </a:xfrm>
          <a:prstGeom prst="rect">
            <a:avLst/>
          </a:prstGeom>
          <a:noFill/>
          <a:ln>
            <a:noFill/>
          </a:ln>
        </p:spPr>
      </p:pic>
      <p:sp>
        <p:nvSpPr>
          <p:cNvPr id="200" name="Google Shape;200;g35000948e32_0_72"/>
          <p:cNvSpPr txBox="1"/>
          <p:nvPr/>
        </p:nvSpPr>
        <p:spPr>
          <a:xfrm>
            <a:off x="2452134" y="6445496"/>
            <a:ext cx="7571400" cy="74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58595B"/>
                </a:solidFill>
                <a:latin typeface="Arial"/>
                <a:ea typeface="Arial"/>
                <a:cs typeface="Arial"/>
                <a:sym typeface="Arial"/>
              </a:rPr>
              <a:t>https://</a:t>
            </a:r>
            <a:r>
              <a:rPr lang="en-US" sz="1800" b="0" i="0" u="none" strike="noStrike" cap="none" dirty="0" err="1">
                <a:solidFill>
                  <a:srgbClr val="58595B"/>
                </a:solidFill>
                <a:latin typeface="Arial"/>
                <a:ea typeface="Arial"/>
                <a:cs typeface="Arial"/>
                <a:sym typeface="Arial"/>
              </a:rPr>
              <a:t>ischoolonline.berkeley.edu</a:t>
            </a:r>
            <a:r>
              <a:rPr lang="en-US" sz="1800" b="0" i="0" u="none" strike="noStrike" cap="none" dirty="0">
                <a:solidFill>
                  <a:srgbClr val="58595B"/>
                </a:solidFill>
                <a:latin typeface="Arial"/>
                <a:ea typeface="Arial"/>
                <a:cs typeface="Arial"/>
                <a:sym typeface="Arial"/>
              </a:rPr>
              <a:t>/data-science/what-is-data-science/</a:t>
            </a:r>
            <a:endParaRPr sz="1800" b="0" i="0" u="none" strike="noStrike" cap="none" dirty="0">
              <a:solidFill>
                <a:srgbClr val="58595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35000948e32_0_92"/>
          <p:cNvSpPr txBox="1">
            <a:spLocks noGrp="1"/>
          </p:cNvSpPr>
          <p:nvPr>
            <p:ph type="body" idx="1"/>
          </p:nvPr>
        </p:nvSpPr>
        <p:spPr>
          <a:xfrm>
            <a:off x="838200" y="2084096"/>
            <a:ext cx="10515600" cy="3937800"/>
          </a:xfrm>
          <a:prstGeom prst="rect">
            <a:avLst/>
          </a:prstGeom>
          <a:noFill/>
          <a:ln>
            <a:noFill/>
          </a:ln>
        </p:spPr>
        <p:txBody>
          <a:bodyPr spcFirstLastPara="1" wrap="square" lIns="91425" tIns="45700" rIns="91425" bIns="45700" anchor="t" anchorCtr="0">
            <a:normAutofit/>
          </a:bodyPr>
          <a:lstStyle/>
          <a:p>
            <a:pPr marL="457200" lvl="0" indent="-419100" algn="l" rtl="0">
              <a:lnSpc>
                <a:spcPct val="122222"/>
              </a:lnSpc>
              <a:spcBef>
                <a:spcPts val="1000"/>
              </a:spcBef>
              <a:spcAft>
                <a:spcPts val="0"/>
              </a:spcAft>
              <a:buSzPts val="3000"/>
              <a:buChar char="•"/>
            </a:pPr>
            <a:r>
              <a:rPr lang="en-US" dirty="0"/>
              <a:t>Many categories of numeric lab data can be described by known distributions, e.g. normal distribution</a:t>
            </a:r>
            <a:endParaRPr dirty="0"/>
          </a:p>
          <a:p>
            <a:pPr marL="457200" lvl="0" indent="-419100" algn="l" rtl="0">
              <a:lnSpc>
                <a:spcPct val="122222"/>
              </a:lnSpc>
              <a:spcBef>
                <a:spcPts val="0"/>
              </a:spcBef>
              <a:spcAft>
                <a:spcPts val="0"/>
              </a:spcAft>
              <a:buSzPts val="3000"/>
              <a:buChar char="•"/>
            </a:pPr>
            <a:r>
              <a:rPr lang="en-US" dirty="0"/>
              <a:t>Statistical methods allow us to evaluate hypotheses about the data</a:t>
            </a:r>
            <a:endParaRPr dirty="0"/>
          </a:p>
          <a:p>
            <a:pPr marL="914400" lvl="1" indent="-393700" algn="l" rtl="0">
              <a:lnSpc>
                <a:spcPct val="122222"/>
              </a:lnSpc>
              <a:spcBef>
                <a:spcPts val="0"/>
              </a:spcBef>
              <a:spcAft>
                <a:spcPts val="0"/>
              </a:spcAft>
              <a:buSzPts val="2600"/>
              <a:buChar char="•"/>
            </a:pPr>
            <a:r>
              <a:rPr lang="en-US" dirty="0"/>
              <a:t>Does the data fit a normal distribution? If not, why not?</a:t>
            </a:r>
            <a:endParaRPr dirty="0"/>
          </a:p>
          <a:p>
            <a:pPr marL="914400" lvl="1" indent="-393700" algn="l" rtl="0">
              <a:lnSpc>
                <a:spcPct val="122222"/>
              </a:lnSpc>
              <a:spcBef>
                <a:spcPts val="0"/>
              </a:spcBef>
              <a:spcAft>
                <a:spcPts val="0"/>
              </a:spcAft>
              <a:buSzPts val="2600"/>
              <a:buChar char="•"/>
            </a:pPr>
            <a:r>
              <a:rPr lang="en-US" dirty="0"/>
              <a:t>Are the differences between these sets of observations significant?</a:t>
            </a:r>
            <a:endParaRPr dirty="0"/>
          </a:p>
        </p:txBody>
      </p:sp>
      <p:sp>
        <p:nvSpPr>
          <p:cNvPr id="207" name="Google Shape;207;g35000948e32_0_92"/>
          <p:cNvSpPr txBox="1">
            <a:spLocks noGrp="1"/>
          </p:cNvSpPr>
          <p:nvPr>
            <p:ph type="title"/>
          </p:nvPr>
        </p:nvSpPr>
        <p:spPr>
          <a:xfrm>
            <a:off x="838200" y="937704"/>
            <a:ext cx="10515600" cy="8676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454"/>
              <a:buNone/>
            </a:pPr>
            <a:r>
              <a:rPr lang="en-US" dirty="0"/>
              <a:t>Statistics helps us interpret data based on expectations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E5E5C-246C-3C62-659B-AB80350AC822}"/>
              </a:ext>
            </a:extLst>
          </p:cNvPr>
          <p:cNvSpPr>
            <a:spLocks noGrp="1"/>
          </p:cNvSpPr>
          <p:nvPr>
            <p:ph type="title"/>
          </p:nvPr>
        </p:nvSpPr>
        <p:spPr/>
        <p:txBody>
          <a:bodyPr/>
          <a:lstStyle/>
          <a:p>
            <a:r>
              <a:rPr lang="en-US" dirty="0"/>
              <a:t>Data Analytics IS a SUBSET of Data Science</a:t>
            </a:r>
          </a:p>
        </p:txBody>
      </p:sp>
      <p:sp>
        <p:nvSpPr>
          <p:cNvPr id="4" name="Content Placeholder 3">
            <a:extLst>
              <a:ext uri="{FF2B5EF4-FFF2-40B4-BE49-F238E27FC236}">
                <a16:creationId xmlns:a16="http://schemas.microsoft.com/office/drawing/2014/main" id="{5020A088-8879-9A15-240B-9705BFDCF65D}"/>
              </a:ext>
            </a:extLst>
          </p:cNvPr>
          <p:cNvSpPr>
            <a:spLocks noGrp="1"/>
          </p:cNvSpPr>
          <p:nvPr>
            <p:ph idx="1"/>
          </p:nvPr>
        </p:nvSpPr>
        <p:spPr>
          <a:xfrm>
            <a:off x="872663" y="2249424"/>
            <a:ext cx="5787888" cy="4023360"/>
          </a:xfrm>
        </p:spPr>
        <p:txBody>
          <a:bodyPr>
            <a:normAutofit fontScale="92500" lnSpcReduction="20000"/>
          </a:bodyPr>
          <a:lstStyle/>
          <a:p>
            <a:pPr marL="0" indent="0">
              <a:buNone/>
            </a:pPr>
            <a:r>
              <a:rPr lang="en-US" sz="3200" b="0" i="0" dirty="0">
                <a:solidFill>
                  <a:srgbClr val="333A3D"/>
                </a:solidFill>
                <a:effectLst/>
              </a:rPr>
              <a:t>Data analytics includes discovering useful information and conclusions to support decision making from data</a:t>
            </a:r>
          </a:p>
          <a:p>
            <a:pPr marL="457200" indent="-457200" algn="l">
              <a:buFont typeface="+mj-lt"/>
              <a:buAutoNum type="arabicPeriod"/>
            </a:pPr>
            <a:r>
              <a:rPr lang="en-US" sz="3200" b="0" i="0" dirty="0">
                <a:solidFill>
                  <a:srgbClr val="333A3D"/>
                </a:solidFill>
                <a:effectLst/>
              </a:rPr>
              <a:t>Using real-world data</a:t>
            </a:r>
          </a:p>
          <a:p>
            <a:pPr marL="457200" indent="-457200" algn="l">
              <a:buFont typeface="+mj-lt"/>
              <a:buAutoNum type="arabicPeriod"/>
            </a:pPr>
            <a:r>
              <a:rPr lang="en-US" sz="3200" b="0" i="0" dirty="0">
                <a:solidFill>
                  <a:srgbClr val="333A3D"/>
                </a:solidFill>
                <a:effectLst/>
              </a:rPr>
              <a:t>Visualization</a:t>
            </a:r>
          </a:p>
          <a:p>
            <a:pPr marL="457200" indent="-457200" algn="l">
              <a:buFont typeface="+mj-lt"/>
              <a:buAutoNum type="arabicPeriod"/>
            </a:pPr>
            <a:r>
              <a:rPr lang="en-US" sz="3200" b="0" i="0" dirty="0">
                <a:solidFill>
                  <a:srgbClr val="333A3D"/>
                </a:solidFill>
                <a:effectLst/>
              </a:rPr>
              <a:t>Statistical and exploratory analysis</a:t>
            </a:r>
          </a:p>
          <a:p>
            <a:pPr marL="457200" indent="-457200" algn="l">
              <a:buFont typeface="+mj-lt"/>
              <a:buAutoNum type="arabicPeriod"/>
            </a:pPr>
            <a:r>
              <a:rPr lang="en-US" sz="3200" b="0" i="0" dirty="0">
                <a:solidFill>
                  <a:srgbClr val="333A3D"/>
                </a:solidFill>
                <a:effectLst/>
              </a:rPr>
              <a:t>Machine learning</a:t>
            </a:r>
          </a:p>
          <a:p>
            <a:pPr marL="457200" indent="-457200" algn="l">
              <a:buFont typeface="+mj-lt"/>
              <a:buAutoNum type="arabicPeriod"/>
            </a:pPr>
            <a:r>
              <a:rPr lang="en-US" sz="3200" b="0" i="0" dirty="0">
                <a:solidFill>
                  <a:srgbClr val="333A3D"/>
                </a:solidFill>
                <a:effectLst/>
              </a:rPr>
              <a:t>Communicating results</a:t>
            </a:r>
          </a:p>
          <a:p>
            <a:endParaRPr lang="en-US" dirty="0"/>
          </a:p>
        </p:txBody>
      </p:sp>
      <p:pic>
        <p:nvPicPr>
          <p:cNvPr id="6" name="Picture 5" descr="Diagram&#10;&#10;Description automatically generated">
            <a:extLst>
              <a:ext uri="{FF2B5EF4-FFF2-40B4-BE49-F238E27FC236}">
                <a16:creationId xmlns:a16="http://schemas.microsoft.com/office/drawing/2014/main" id="{796E3692-B40C-8DA6-B466-BBABF5E54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594" y="1600200"/>
            <a:ext cx="5452246" cy="5419532"/>
          </a:xfrm>
          <a:prstGeom prst="rect">
            <a:avLst/>
          </a:prstGeom>
        </p:spPr>
      </p:pic>
    </p:spTree>
    <p:extLst>
      <p:ext uri="{BB962C8B-B14F-4D97-AF65-F5344CB8AC3E}">
        <p14:creationId xmlns:p14="http://schemas.microsoft.com/office/powerpoint/2010/main" val="423000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D598-654F-02CA-A34E-CC7988BB246A}"/>
              </a:ext>
            </a:extLst>
          </p:cNvPr>
          <p:cNvSpPr>
            <a:spLocks noGrp="1"/>
          </p:cNvSpPr>
          <p:nvPr>
            <p:ph type="title"/>
          </p:nvPr>
        </p:nvSpPr>
        <p:spPr/>
        <p:txBody>
          <a:bodyPr/>
          <a:lstStyle/>
          <a:p>
            <a:r>
              <a:rPr lang="en-US" dirty="0"/>
              <a:t>Data Science Can be Categorized By How the Data is Applied</a:t>
            </a:r>
          </a:p>
        </p:txBody>
      </p:sp>
      <p:pic>
        <p:nvPicPr>
          <p:cNvPr id="3" name="Graphic 2" descr="Presentation with bar chart with solid fill">
            <a:extLst>
              <a:ext uri="{FF2B5EF4-FFF2-40B4-BE49-F238E27FC236}">
                <a16:creationId xmlns:a16="http://schemas.microsoft.com/office/drawing/2014/main" id="{C31DCB0C-AF12-58FD-9E47-A9A02EBF2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77" y="2328616"/>
            <a:ext cx="1266092" cy="1266092"/>
          </a:xfrm>
          <a:prstGeom prst="rect">
            <a:avLst/>
          </a:prstGeom>
        </p:spPr>
      </p:pic>
      <p:sp>
        <p:nvSpPr>
          <p:cNvPr id="4" name="TextBox 3">
            <a:extLst>
              <a:ext uri="{FF2B5EF4-FFF2-40B4-BE49-F238E27FC236}">
                <a16:creationId xmlns:a16="http://schemas.microsoft.com/office/drawing/2014/main" id="{6256A59A-A100-9575-9D0F-0688ABC1CBCA}"/>
              </a:ext>
            </a:extLst>
          </p:cNvPr>
          <p:cNvSpPr txBox="1"/>
          <p:nvPr/>
        </p:nvSpPr>
        <p:spPr>
          <a:xfrm>
            <a:off x="0" y="3652178"/>
            <a:ext cx="3071446" cy="584775"/>
          </a:xfrm>
          <a:prstGeom prst="rect">
            <a:avLst/>
          </a:prstGeom>
          <a:noFill/>
        </p:spPr>
        <p:txBody>
          <a:bodyPr wrap="square" rtlCol="0">
            <a:spAutoFit/>
          </a:bodyPr>
          <a:lstStyle/>
          <a:p>
            <a:pPr algn="ctr"/>
            <a:r>
              <a:rPr lang="en-US" sz="3200" dirty="0"/>
              <a:t>Descriptive</a:t>
            </a:r>
          </a:p>
        </p:txBody>
      </p:sp>
      <p:sp>
        <p:nvSpPr>
          <p:cNvPr id="5" name="TextBox 4">
            <a:extLst>
              <a:ext uri="{FF2B5EF4-FFF2-40B4-BE49-F238E27FC236}">
                <a16:creationId xmlns:a16="http://schemas.microsoft.com/office/drawing/2014/main" id="{E2BE0231-B174-0338-C013-55B4C1F33D84}"/>
              </a:ext>
            </a:extLst>
          </p:cNvPr>
          <p:cNvSpPr txBox="1"/>
          <p:nvPr/>
        </p:nvSpPr>
        <p:spPr>
          <a:xfrm>
            <a:off x="2983524" y="3640457"/>
            <a:ext cx="3071446" cy="584775"/>
          </a:xfrm>
          <a:prstGeom prst="rect">
            <a:avLst/>
          </a:prstGeom>
          <a:noFill/>
        </p:spPr>
        <p:txBody>
          <a:bodyPr wrap="square" rtlCol="0">
            <a:spAutoFit/>
          </a:bodyPr>
          <a:lstStyle/>
          <a:p>
            <a:pPr algn="ctr"/>
            <a:r>
              <a:rPr lang="en-US" sz="3200" dirty="0"/>
              <a:t>Diagnostic</a:t>
            </a:r>
          </a:p>
        </p:txBody>
      </p:sp>
      <p:sp>
        <p:nvSpPr>
          <p:cNvPr id="6" name="TextBox 5">
            <a:extLst>
              <a:ext uri="{FF2B5EF4-FFF2-40B4-BE49-F238E27FC236}">
                <a16:creationId xmlns:a16="http://schemas.microsoft.com/office/drawing/2014/main" id="{10C5B507-D284-6D26-FE54-15874BBD681C}"/>
              </a:ext>
            </a:extLst>
          </p:cNvPr>
          <p:cNvSpPr txBox="1"/>
          <p:nvPr/>
        </p:nvSpPr>
        <p:spPr>
          <a:xfrm>
            <a:off x="6137032" y="3640456"/>
            <a:ext cx="3071446" cy="584775"/>
          </a:xfrm>
          <a:prstGeom prst="rect">
            <a:avLst/>
          </a:prstGeom>
          <a:noFill/>
        </p:spPr>
        <p:txBody>
          <a:bodyPr wrap="square" rtlCol="0">
            <a:spAutoFit/>
          </a:bodyPr>
          <a:lstStyle/>
          <a:p>
            <a:pPr algn="ctr"/>
            <a:r>
              <a:rPr lang="en-US" sz="3200" dirty="0"/>
              <a:t>Predictive</a:t>
            </a:r>
          </a:p>
        </p:txBody>
      </p:sp>
      <p:sp>
        <p:nvSpPr>
          <p:cNvPr id="7" name="TextBox 6">
            <a:extLst>
              <a:ext uri="{FF2B5EF4-FFF2-40B4-BE49-F238E27FC236}">
                <a16:creationId xmlns:a16="http://schemas.microsoft.com/office/drawing/2014/main" id="{EC885BFA-84B2-B564-CC8F-0EB0F25F45A9}"/>
              </a:ext>
            </a:extLst>
          </p:cNvPr>
          <p:cNvSpPr txBox="1"/>
          <p:nvPr/>
        </p:nvSpPr>
        <p:spPr>
          <a:xfrm>
            <a:off x="9120554" y="3640451"/>
            <a:ext cx="3071446" cy="584775"/>
          </a:xfrm>
          <a:prstGeom prst="rect">
            <a:avLst/>
          </a:prstGeom>
          <a:noFill/>
        </p:spPr>
        <p:txBody>
          <a:bodyPr wrap="square" rtlCol="0">
            <a:spAutoFit/>
          </a:bodyPr>
          <a:lstStyle/>
          <a:p>
            <a:pPr algn="ctr"/>
            <a:r>
              <a:rPr lang="en-US" sz="3200" dirty="0"/>
              <a:t>Prescriptive</a:t>
            </a:r>
          </a:p>
        </p:txBody>
      </p:sp>
      <p:pic>
        <p:nvPicPr>
          <p:cNvPr id="8" name="Graphic 7" descr="Dead Fish Skeleton with solid fill">
            <a:extLst>
              <a:ext uri="{FF2B5EF4-FFF2-40B4-BE49-F238E27FC236}">
                <a16:creationId xmlns:a16="http://schemas.microsoft.com/office/drawing/2014/main" id="{25566594-D567-FD68-3553-0696F66E0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6199" y="2328616"/>
            <a:ext cx="1266092" cy="1266092"/>
          </a:xfrm>
          <a:prstGeom prst="rect">
            <a:avLst/>
          </a:prstGeom>
        </p:spPr>
      </p:pic>
      <p:pic>
        <p:nvPicPr>
          <p:cNvPr id="9" name="Graphic 8" descr="Artificial Intelligence outline">
            <a:extLst>
              <a:ext uri="{FF2B5EF4-FFF2-40B4-BE49-F238E27FC236}">
                <a16:creationId xmlns:a16="http://schemas.microsoft.com/office/drawing/2014/main" id="{97575A74-F8E8-5D9F-5A00-1240D96255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3231" y="2215649"/>
            <a:ext cx="1266092" cy="1266092"/>
          </a:xfrm>
          <a:prstGeom prst="rect">
            <a:avLst/>
          </a:prstGeom>
        </p:spPr>
      </p:pic>
      <p:pic>
        <p:nvPicPr>
          <p:cNvPr id="10" name="Graphic 9" descr="Logarithmic Graph with solid fill">
            <a:extLst>
              <a:ext uri="{FF2B5EF4-FFF2-40B4-BE49-F238E27FC236}">
                <a16:creationId xmlns:a16="http://schemas.microsoft.com/office/drawing/2014/main" id="{BBBACD0E-CDCD-9062-64F9-307576F174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9709" y="2294816"/>
            <a:ext cx="1266092" cy="1266092"/>
          </a:xfrm>
          <a:prstGeom prst="rect">
            <a:avLst/>
          </a:prstGeom>
        </p:spPr>
      </p:pic>
      <p:sp>
        <p:nvSpPr>
          <p:cNvPr id="11" name="TextBox 10">
            <a:extLst>
              <a:ext uri="{FF2B5EF4-FFF2-40B4-BE49-F238E27FC236}">
                <a16:creationId xmlns:a16="http://schemas.microsoft.com/office/drawing/2014/main" id="{DDBA0FE5-7970-E2CF-834B-D22C32BA1008}"/>
              </a:ext>
            </a:extLst>
          </p:cNvPr>
          <p:cNvSpPr txBox="1"/>
          <p:nvPr/>
        </p:nvSpPr>
        <p:spPr>
          <a:xfrm>
            <a:off x="128954" y="4333793"/>
            <a:ext cx="2813538" cy="1200329"/>
          </a:xfrm>
          <a:prstGeom prst="rect">
            <a:avLst/>
          </a:prstGeom>
          <a:noFill/>
        </p:spPr>
        <p:txBody>
          <a:bodyPr wrap="square" rtlCol="0">
            <a:spAutoFit/>
          </a:bodyPr>
          <a:lstStyle/>
          <a:p>
            <a:pPr algn="ctr"/>
            <a:r>
              <a:rPr lang="en-US" sz="2400" dirty="0"/>
              <a:t>What is happening?</a:t>
            </a:r>
          </a:p>
          <a:p>
            <a:pPr algn="ctr"/>
            <a:r>
              <a:rPr lang="en-US" sz="2400" dirty="0"/>
              <a:t>Right now</a:t>
            </a:r>
          </a:p>
          <a:p>
            <a:pPr algn="ctr"/>
            <a:r>
              <a:rPr lang="en-US" sz="2400" dirty="0"/>
              <a:t>Recent past</a:t>
            </a:r>
          </a:p>
        </p:txBody>
      </p:sp>
      <p:sp>
        <p:nvSpPr>
          <p:cNvPr id="12" name="TextBox 11">
            <a:extLst>
              <a:ext uri="{FF2B5EF4-FFF2-40B4-BE49-F238E27FC236}">
                <a16:creationId xmlns:a16="http://schemas.microsoft.com/office/drawing/2014/main" id="{CEE5EFF7-1527-B52A-B243-380EDB41F01C}"/>
              </a:ext>
            </a:extLst>
          </p:cNvPr>
          <p:cNvSpPr txBox="1"/>
          <p:nvPr/>
        </p:nvSpPr>
        <p:spPr>
          <a:xfrm>
            <a:off x="3112478" y="4333792"/>
            <a:ext cx="2813538" cy="1200329"/>
          </a:xfrm>
          <a:prstGeom prst="rect">
            <a:avLst/>
          </a:prstGeom>
          <a:noFill/>
        </p:spPr>
        <p:txBody>
          <a:bodyPr wrap="square" rtlCol="0">
            <a:spAutoFit/>
          </a:bodyPr>
          <a:lstStyle/>
          <a:p>
            <a:pPr algn="ctr"/>
            <a:r>
              <a:rPr lang="en-US" sz="2400" dirty="0"/>
              <a:t>Why is it happening?</a:t>
            </a:r>
          </a:p>
          <a:p>
            <a:pPr algn="ctr"/>
            <a:r>
              <a:rPr lang="en-US" sz="2400" dirty="0"/>
              <a:t>What are the root causes?</a:t>
            </a:r>
          </a:p>
        </p:txBody>
      </p:sp>
      <p:sp>
        <p:nvSpPr>
          <p:cNvPr id="13" name="TextBox 12">
            <a:extLst>
              <a:ext uri="{FF2B5EF4-FFF2-40B4-BE49-F238E27FC236}">
                <a16:creationId xmlns:a16="http://schemas.microsoft.com/office/drawing/2014/main" id="{1F1CB03A-4BEB-70E5-E40B-9C32BB6C97F5}"/>
              </a:ext>
            </a:extLst>
          </p:cNvPr>
          <p:cNvSpPr txBox="1"/>
          <p:nvPr/>
        </p:nvSpPr>
        <p:spPr>
          <a:xfrm>
            <a:off x="6265986" y="4333792"/>
            <a:ext cx="2813538" cy="1200329"/>
          </a:xfrm>
          <a:prstGeom prst="rect">
            <a:avLst/>
          </a:prstGeom>
          <a:noFill/>
        </p:spPr>
        <p:txBody>
          <a:bodyPr wrap="square" rtlCol="0">
            <a:spAutoFit/>
          </a:bodyPr>
          <a:lstStyle/>
          <a:p>
            <a:pPr algn="ctr"/>
            <a:r>
              <a:rPr lang="en-US" sz="2400" dirty="0"/>
              <a:t>What will happen?</a:t>
            </a:r>
          </a:p>
          <a:p>
            <a:pPr algn="ctr"/>
            <a:r>
              <a:rPr lang="en-US" sz="2400" dirty="0"/>
              <a:t>When might it happen?</a:t>
            </a:r>
          </a:p>
        </p:txBody>
      </p:sp>
      <p:sp>
        <p:nvSpPr>
          <p:cNvPr id="14" name="TextBox 13">
            <a:extLst>
              <a:ext uri="{FF2B5EF4-FFF2-40B4-BE49-F238E27FC236}">
                <a16:creationId xmlns:a16="http://schemas.microsoft.com/office/drawing/2014/main" id="{8ADFA480-7CA3-7EA8-DB4A-8603505CE6E2}"/>
              </a:ext>
            </a:extLst>
          </p:cNvPr>
          <p:cNvSpPr txBox="1"/>
          <p:nvPr/>
        </p:nvSpPr>
        <p:spPr>
          <a:xfrm>
            <a:off x="9249508" y="4333792"/>
            <a:ext cx="2813538" cy="1938992"/>
          </a:xfrm>
          <a:prstGeom prst="rect">
            <a:avLst/>
          </a:prstGeom>
          <a:noFill/>
        </p:spPr>
        <p:txBody>
          <a:bodyPr wrap="square" rtlCol="0">
            <a:spAutoFit/>
          </a:bodyPr>
          <a:lstStyle/>
          <a:p>
            <a:pPr algn="ctr"/>
            <a:r>
              <a:rPr lang="en-US" sz="2400" dirty="0"/>
              <a:t>What should we do?</a:t>
            </a:r>
          </a:p>
          <a:p>
            <a:pPr algn="ctr"/>
            <a:r>
              <a:rPr lang="en-US" sz="2400" dirty="0"/>
              <a:t>Integrate what we think will happen with what has happened</a:t>
            </a:r>
          </a:p>
        </p:txBody>
      </p:sp>
    </p:spTree>
    <p:extLst>
      <p:ext uri="{BB962C8B-B14F-4D97-AF65-F5344CB8AC3E}">
        <p14:creationId xmlns:p14="http://schemas.microsoft.com/office/powerpoint/2010/main" val="3689834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8AC5-6316-E836-958A-A00F1325C8FA}"/>
              </a:ext>
            </a:extLst>
          </p:cNvPr>
          <p:cNvSpPr>
            <a:spLocks noGrp="1"/>
          </p:cNvSpPr>
          <p:nvPr>
            <p:ph type="title"/>
          </p:nvPr>
        </p:nvSpPr>
        <p:spPr/>
        <p:txBody>
          <a:bodyPr/>
          <a:lstStyle/>
          <a:p>
            <a:r>
              <a:rPr lang="en-US" dirty="0"/>
              <a:t>Descriptive Analytics Are Becoming More Common Across Healthcare Settings</a:t>
            </a:r>
          </a:p>
        </p:txBody>
      </p:sp>
      <p:pic>
        <p:nvPicPr>
          <p:cNvPr id="3" name="Picture 2" descr="A screenshot of a graph&#10;&#10;Description automatically generated">
            <a:extLst>
              <a:ext uri="{FF2B5EF4-FFF2-40B4-BE49-F238E27FC236}">
                <a16:creationId xmlns:a16="http://schemas.microsoft.com/office/drawing/2014/main" id="{282EC059-4C9E-A2CF-A12E-064741B28894}"/>
              </a:ext>
            </a:extLst>
          </p:cNvPr>
          <p:cNvPicPr>
            <a:picLocks noChangeAspect="1"/>
          </p:cNvPicPr>
          <p:nvPr/>
        </p:nvPicPr>
        <p:blipFill>
          <a:blip r:embed="rId2"/>
          <a:stretch>
            <a:fillRect/>
          </a:stretch>
        </p:blipFill>
        <p:spPr>
          <a:xfrm>
            <a:off x="861183" y="1950579"/>
            <a:ext cx="10045962" cy="4907421"/>
          </a:xfrm>
          <a:prstGeom prst="rect">
            <a:avLst/>
          </a:prstGeom>
        </p:spPr>
      </p:pic>
      <p:sp>
        <p:nvSpPr>
          <p:cNvPr id="4" name="TextBox 3">
            <a:extLst>
              <a:ext uri="{FF2B5EF4-FFF2-40B4-BE49-F238E27FC236}">
                <a16:creationId xmlns:a16="http://schemas.microsoft.com/office/drawing/2014/main" id="{67477965-6471-E9B2-068D-82E108FD3310}"/>
              </a:ext>
            </a:extLst>
          </p:cNvPr>
          <p:cNvSpPr txBox="1"/>
          <p:nvPr/>
        </p:nvSpPr>
        <p:spPr>
          <a:xfrm>
            <a:off x="1432962" y="4267534"/>
            <a:ext cx="8574157" cy="523220"/>
          </a:xfrm>
          <a:prstGeom prst="rect">
            <a:avLst/>
          </a:prstGeom>
          <a:noFill/>
        </p:spPr>
        <p:txBody>
          <a:bodyPr wrap="square" rtlCol="0">
            <a:spAutoFit/>
          </a:bodyPr>
          <a:lstStyle/>
          <a:p>
            <a:pPr algn="ctr"/>
            <a:r>
              <a:rPr lang="en-US" sz="2800" dirty="0"/>
              <a:t>DLMP Quality Assurance Dashboard</a:t>
            </a:r>
          </a:p>
        </p:txBody>
      </p:sp>
    </p:spTree>
    <p:extLst>
      <p:ext uri="{BB962C8B-B14F-4D97-AF65-F5344CB8AC3E}">
        <p14:creationId xmlns:p14="http://schemas.microsoft.com/office/powerpoint/2010/main" val="2529806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1006-B6B7-27E1-3E67-FFDFF9D56969}"/>
              </a:ext>
            </a:extLst>
          </p:cNvPr>
          <p:cNvSpPr>
            <a:spLocks noGrp="1"/>
          </p:cNvSpPr>
          <p:nvPr>
            <p:ph type="title"/>
          </p:nvPr>
        </p:nvSpPr>
        <p:spPr/>
        <p:txBody>
          <a:bodyPr/>
          <a:lstStyle/>
          <a:p>
            <a:r>
              <a:rPr lang="en-US" dirty="0"/>
              <a:t>Predictive Analytics Are Emerging In Multiple Domains</a:t>
            </a:r>
          </a:p>
        </p:txBody>
      </p:sp>
      <p:pic>
        <p:nvPicPr>
          <p:cNvPr id="3" name="Picture 6" descr="Chart, bar chart&#10;&#10;Description automatically generated">
            <a:extLst>
              <a:ext uri="{FF2B5EF4-FFF2-40B4-BE49-F238E27FC236}">
                <a16:creationId xmlns:a16="http://schemas.microsoft.com/office/drawing/2014/main" id="{124476C8-CA06-DA19-53DC-6DD498DC7E7B}"/>
              </a:ext>
            </a:extLst>
          </p:cNvPr>
          <p:cNvPicPr>
            <a:picLocks noChangeAspect="1"/>
          </p:cNvPicPr>
          <p:nvPr/>
        </p:nvPicPr>
        <p:blipFill>
          <a:blip r:embed="rId2"/>
          <a:stretch>
            <a:fillRect/>
          </a:stretch>
        </p:blipFill>
        <p:spPr>
          <a:xfrm>
            <a:off x="0" y="2084832"/>
            <a:ext cx="12196310" cy="4400383"/>
          </a:xfrm>
          <a:prstGeom prst="rect">
            <a:avLst/>
          </a:prstGeom>
        </p:spPr>
      </p:pic>
      <p:sp>
        <p:nvSpPr>
          <p:cNvPr id="4" name="TextBox 3">
            <a:extLst>
              <a:ext uri="{FF2B5EF4-FFF2-40B4-BE49-F238E27FC236}">
                <a16:creationId xmlns:a16="http://schemas.microsoft.com/office/drawing/2014/main" id="{5ACC4DD6-245A-78B0-34BA-4AA9FC682C3D}"/>
              </a:ext>
            </a:extLst>
          </p:cNvPr>
          <p:cNvSpPr txBox="1"/>
          <p:nvPr/>
        </p:nvSpPr>
        <p:spPr>
          <a:xfrm>
            <a:off x="2604251" y="6334780"/>
            <a:ext cx="6559826" cy="523220"/>
          </a:xfrm>
          <a:prstGeom prst="rect">
            <a:avLst/>
          </a:prstGeom>
          <a:noFill/>
        </p:spPr>
        <p:txBody>
          <a:bodyPr wrap="square" rtlCol="0">
            <a:spAutoFit/>
          </a:bodyPr>
          <a:lstStyle/>
          <a:p>
            <a:pPr algn="ctr"/>
            <a:r>
              <a:rPr lang="en-US" sz="2800" dirty="0"/>
              <a:t>UWMC Phlebotomy Prediction</a:t>
            </a:r>
          </a:p>
        </p:txBody>
      </p:sp>
    </p:spTree>
    <p:extLst>
      <p:ext uri="{BB962C8B-B14F-4D97-AF65-F5344CB8AC3E}">
        <p14:creationId xmlns:p14="http://schemas.microsoft.com/office/powerpoint/2010/main" val="3534801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B237-87FC-D5A9-0563-A9D476B77C1D}"/>
              </a:ext>
            </a:extLst>
          </p:cNvPr>
          <p:cNvSpPr>
            <a:spLocks noGrp="1"/>
          </p:cNvSpPr>
          <p:nvPr>
            <p:ph type="title"/>
          </p:nvPr>
        </p:nvSpPr>
        <p:spPr/>
        <p:txBody>
          <a:bodyPr/>
          <a:lstStyle/>
          <a:p>
            <a:r>
              <a:rPr lang="en-US" dirty="0"/>
              <a:t>What is the Role of the Laboratorian?</a:t>
            </a:r>
          </a:p>
        </p:txBody>
      </p:sp>
      <p:sp>
        <p:nvSpPr>
          <p:cNvPr id="3" name="Content Placeholder 2">
            <a:extLst>
              <a:ext uri="{FF2B5EF4-FFF2-40B4-BE49-F238E27FC236}">
                <a16:creationId xmlns:a16="http://schemas.microsoft.com/office/drawing/2014/main" id="{14D32622-B9BB-38D9-7DFB-11E7382B2802}"/>
              </a:ext>
            </a:extLst>
          </p:cNvPr>
          <p:cNvSpPr>
            <a:spLocks noGrp="1"/>
          </p:cNvSpPr>
          <p:nvPr>
            <p:ph idx="1"/>
          </p:nvPr>
        </p:nvSpPr>
        <p:spPr>
          <a:xfrm>
            <a:off x="1024128" y="2286000"/>
            <a:ext cx="9720073" cy="4349262"/>
          </a:xfrm>
        </p:spPr>
        <p:txBody>
          <a:bodyPr>
            <a:normAutofit lnSpcReduction="10000"/>
          </a:bodyPr>
          <a:lstStyle/>
          <a:p>
            <a:r>
              <a:rPr lang="en-US" b="1" dirty="0"/>
              <a:t> Define the important problems to solve and/or questions to answer</a:t>
            </a:r>
          </a:p>
          <a:p>
            <a:r>
              <a:rPr lang="en-US" b="1" dirty="0"/>
              <a:t> </a:t>
            </a:r>
            <a:r>
              <a:rPr lang="en-US" dirty="0"/>
              <a:t>Subject matter expert: those generating the data best understand the data</a:t>
            </a:r>
          </a:p>
          <a:p>
            <a:r>
              <a:rPr lang="en-US" dirty="0"/>
              <a:t> Perform and interpret routine analyses (e.g. quality control)</a:t>
            </a:r>
          </a:p>
          <a:p>
            <a:r>
              <a:rPr lang="en-US" dirty="0"/>
              <a:t> Support the validation of analyses done by others</a:t>
            </a:r>
          </a:p>
          <a:p>
            <a:r>
              <a:rPr lang="en-US" dirty="0"/>
              <a:t> Develop and/or perform new analyses for quality improvement</a:t>
            </a:r>
          </a:p>
        </p:txBody>
      </p:sp>
    </p:spTree>
    <p:extLst>
      <p:ext uri="{BB962C8B-B14F-4D97-AF65-F5344CB8AC3E}">
        <p14:creationId xmlns:p14="http://schemas.microsoft.com/office/powerpoint/2010/main" val="1539115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DA5D5-E304-E405-3137-84620D2E92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230665-49BD-CDFC-CB2B-77F1C87CDF32}"/>
              </a:ext>
            </a:extLst>
          </p:cNvPr>
          <p:cNvSpPr>
            <a:spLocks noGrp="1"/>
          </p:cNvSpPr>
          <p:nvPr>
            <p:ph type="title"/>
          </p:nvPr>
        </p:nvSpPr>
        <p:spPr/>
        <p:txBody>
          <a:bodyPr>
            <a:normAutofit/>
          </a:bodyPr>
          <a:lstStyle/>
          <a:p>
            <a:r>
              <a:rPr lang="en-US" sz="6600" dirty="0">
                <a:solidFill>
                  <a:schemeClr val="tx1">
                    <a:lumMod val="75000"/>
                    <a:lumOff val="25000"/>
                  </a:schemeClr>
                </a:solidFill>
              </a:rPr>
              <a:t>Where Does Our Data Come From?</a:t>
            </a:r>
          </a:p>
        </p:txBody>
      </p:sp>
    </p:spTree>
    <p:extLst>
      <p:ext uri="{BB962C8B-B14F-4D97-AF65-F5344CB8AC3E}">
        <p14:creationId xmlns:p14="http://schemas.microsoft.com/office/powerpoint/2010/main" val="3803398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8EFBD1-61B9-233A-5791-AC0C8C03A1A2}"/>
              </a:ext>
            </a:extLst>
          </p:cNvPr>
          <p:cNvSpPr>
            <a:spLocks noGrp="1"/>
          </p:cNvSpPr>
          <p:nvPr>
            <p:ph type="title"/>
          </p:nvPr>
        </p:nvSpPr>
        <p:spPr/>
        <p:txBody>
          <a:bodyPr/>
          <a:lstStyle/>
          <a:p>
            <a:r>
              <a:rPr lang="en-US" dirty="0"/>
              <a:t>Data in informatics</a:t>
            </a:r>
          </a:p>
        </p:txBody>
      </p:sp>
      <p:sp>
        <p:nvSpPr>
          <p:cNvPr id="6" name="Content Placeholder 5">
            <a:extLst>
              <a:ext uri="{FF2B5EF4-FFF2-40B4-BE49-F238E27FC236}">
                <a16:creationId xmlns:a16="http://schemas.microsoft.com/office/drawing/2014/main" id="{30696A47-9A10-4ACA-34D1-32147B7E57FE}"/>
              </a:ext>
            </a:extLst>
          </p:cNvPr>
          <p:cNvSpPr>
            <a:spLocks noGrp="1"/>
          </p:cNvSpPr>
          <p:nvPr>
            <p:ph idx="1"/>
          </p:nvPr>
        </p:nvSpPr>
        <p:spPr>
          <a:xfrm>
            <a:off x="910936" y="1800857"/>
            <a:ext cx="8191500" cy="4802187"/>
          </a:xfrm>
        </p:spPr>
        <p:txBody>
          <a:bodyPr>
            <a:normAutofit/>
          </a:bodyPr>
          <a:lstStyle/>
          <a:p>
            <a:pPr>
              <a:lnSpc>
                <a:spcPct val="100000"/>
              </a:lnSpc>
            </a:pPr>
            <a:r>
              <a:rPr lang="en-US" sz="3200" dirty="0"/>
              <a:t>What is the purpose of data?</a:t>
            </a:r>
          </a:p>
          <a:p>
            <a:pPr lvl="1">
              <a:lnSpc>
                <a:spcPct val="100000"/>
              </a:lnSpc>
            </a:pPr>
            <a:r>
              <a:rPr lang="en-US" sz="2800" dirty="0"/>
              <a:t>Understanding and correct action</a:t>
            </a:r>
          </a:p>
          <a:p>
            <a:pPr>
              <a:lnSpc>
                <a:spcPct val="100000"/>
              </a:lnSpc>
              <a:spcBef>
                <a:spcPts val="1950"/>
              </a:spcBef>
            </a:pPr>
            <a:r>
              <a:rPr lang="en-US" sz="3200" dirty="0"/>
              <a:t>Informatics is the study of data</a:t>
            </a:r>
          </a:p>
          <a:p>
            <a:pPr lvl="1">
              <a:lnSpc>
                <a:spcPct val="100000"/>
              </a:lnSpc>
            </a:pPr>
            <a:r>
              <a:rPr lang="en-US" sz="2800" dirty="0"/>
              <a:t>Its creation, management, and effective use</a:t>
            </a:r>
          </a:p>
          <a:p>
            <a:pPr>
              <a:lnSpc>
                <a:spcPct val="100000"/>
              </a:lnSpc>
              <a:spcBef>
                <a:spcPts val="1950"/>
              </a:spcBef>
            </a:pPr>
            <a:r>
              <a:rPr lang="en-US" sz="3200" dirty="0"/>
              <a:t>Foundational concepts related to data:</a:t>
            </a:r>
          </a:p>
          <a:p>
            <a:pPr lvl="1">
              <a:lnSpc>
                <a:spcPct val="100000"/>
              </a:lnSpc>
            </a:pPr>
            <a:r>
              <a:rPr lang="en-US" sz="2800" dirty="0"/>
              <a:t>Data representation</a:t>
            </a:r>
          </a:p>
          <a:p>
            <a:pPr lvl="1">
              <a:lnSpc>
                <a:spcPct val="100000"/>
              </a:lnSpc>
            </a:pPr>
            <a:r>
              <a:rPr lang="en-US" sz="2800" dirty="0"/>
              <a:t>Data quality</a:t>
            </a:r>
          </a:p>
          <a:p>
            <a:pPr lvl="1">
              <a:lnSpc>
                <a:spcPct val="100000"/>
              </a:lnSpc>
            </a:pPr>
            <a:r>
              <a:rPr lang="en-US" sz="2800" dirty="0"/>
              <a:t>Data flow in an organization from creation to use</a:t>
            </a:r>
          </a:p>
        </p:txBody>
      </p:sp>
      <p:pic>
        <p:nvPicPr>
          <p:cNvPr id="10" name="Picture 9">
            <a:extLst>
              <a:ext uri="{FF2B5EF4-FFF2-40B4-BE49-F238E27FC236}">
                <a16:creationId xmlns:a16="http://schemas.microsoft.com/office/drawing/2014/main" id="{281491F8-AAE1-019F-C0E4-BE18B542E835}"/>
              </a:ext>
            </a:extLst>
          </p:cNvPr>
          <p:cNvPicPr>
            <a:picLocks noChangeAspect="1"/>
          </p:cNvPicPr>
          <p:nvPr/>
        </p:nvPicPr>
        <p:blipFill>
          <a:blip r:embed="rId3"/>
          <a:stretch>
            <a:fillRect/>
          </a:stretch>
        </p:blipFill>
        <p:spPr>
          <a:xfrm>
            <a:off x="7919804" y="1189098"/>
            <a:ext cx="3361260" cy="3216647"/>
          </a:xfrm>
          <a:prstGeom prst="rect">
            <a:avLst/>
          </a:prstGeom>
        </p:spPr>
      </p:pic>
      <p:sp>
        <p:nvSpPr>
          <p:cNvPr id="2" name="TextBox 1">
            <a:extLst>
              <a:ext uri="{FF2B5EF4-FFF2-40B4-BE49-F238E27FC236}">
                <a16:creationId xmlns:a16="http://schemas.microsoft.com/office/drawing/2014/main" id="{B78A8324-088A-F6AE-18C2-23D867E60041}"/>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1225109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6B393A-4B9A-0151-5A4B-E15DFF88E05F}"/>
              </a:ext>
            </a:extLst>
          </p:cNvPr>
          <p:cNvPicPr>
            <a:picLocks noChangeAspect="1"/>
          </p:cNvPicPr>
          <p:nvPr/>
        </p:nvPicPr>
        <p:blipFill>
          <a:blip r:embed="rId3"/>
          <a:stretch>
            <a:fillRect/>
          </a:stretch>
        </p:blipFill>
        <p:spPr>
          <a:xfrm>
            <a:off x="6731351" y="1541198"/>
            <a:ext cx="5102287" cy="4490012"/>
          </a:xfrm>
          <a:prstGeom prst="rect">
            <a:avLst/>
          </a:prstGeom>
        </p:spPr>
      </p:pic>
      <p:sp>
        <p:nvSpPr>
          <p:cNvPr id="2" name="Title 1">
            <a:extLst>
              <a:ext uri="{FF2B5EF4-FFF2-40B4-BE49-F238E27FC236}">
                <a16:creationId xmlns:a16="http://schemas.microsoft.com/office/drawing/2014/main" id="{4BF50401-C878-671E-8B56-81F84BADEE05}"/>
              </a:ext>
            </a:extLst>
          </p:cNvPr>
          <p:cNvSpPr>
            <a:spLocks noGrp="1"/>
          </p:cNvSpPr>
          <p:nvPr>
            <p:ph type="title"/>
          </p:nvPr>
        </p:nvSpPr>
        <p:spPr/>
        <p:txBody>
          <a:bodyPr/>
          <a:lstStyle/>
          <a:p>
            <a:r>
              <a:rPr lang="en-US" dirty="0"/>
              <a:t>Data representation</a:t>
            </a:r>
          </a:p>
        </p:txBody>
      </p:sp>
      <p:sp>
        <p:nvSpPr>
          <p:cNvPr id="3" name="Content Placeholder 2">
            <a:extLst>
              <a:ext uri="{FF2B5EF4-FFF2-40B4-BE49-F238E27FC236}">
                <a16:creationId xmlns:a16="http://schemas.microsoft.com/office/drawing/2014/main" id="{EAD17445-20E6-054C-B9B6-3C87636CE9DB}"/>
              </a:ext>
            </a:extLst>
          </p:cNvPr>
          <p:cNvSpPr>
            <a:spLocks noGrp="1"/>
          </p:cNvSpPr>
          <p:nvPr>
            <p:ph idx="1"/>
          </p:nvPr>
        </p:nvSpPr>
        <p:spPr>
          <a:xfrm>
            <a:off x="856446" y="1803545"/>
            <a:ext cx="6954982" cy="4689330"/>
          </a:xfrm>
        </p:spPr>
        <p:txBody>
          <a:bodyPr>
            <a:normAutofit fontScale="70000" lnSpcReduction="20000"/>
          </a:bodyPr>
          <a:lstStyle/>
          <a:p>
            <a:pPr>
              <a:lnSpc>
                <a:spcPct val="120000"/>
              </a:lnSpc>
            </a:pPr>
            <a:r>
              <a:rPr lang="en-US" dirty="0"/>
              <a:t>Assignment of meaning to physical artifacts</a:t>
            </a:r>
          </a:p>
          <a:p>
            <a:pPr lvl="1">
              <a:lnSpc>
                <a:spcPct val="120000"/>
              </a:lnSpc>
            </a:pPr>
            <a:r>
              <a:rPr lang="en-US" dirty="0"/>
              <a:t>Characters, numbers, words, phrases</a:t>
            </a:r>
          </a:p>
          <a:p>
            <a:pPr lvl="1">
              <a:lnSpc>
                <a:spcPct val="120000"/>
              </a:lnSpc>
            </a:pPr>
            <a:r>
              <a:rPr lang="en-US" dirty="0"/>
              <a:t>Electronic states of computer memory</a:t>
            </a:r>
          </a:p>
          <a:p>
            <a:pPr>
              <a:lnSpc>
                <a:spcPct val="120000"/>
              </a:lnSpc>
            </a:pPr>
            <a:r>
              <a:rPr lang="en-US" dirty="0"/>
              <a:t>Human language: Unstructured data</a:t>
            </a:r>
          </a:p>
          <a:p>
            <a:pPr lvl="1">
              <a:lnSpc>
                <a:spcPct val="120000"/>
              </a:lnSpc>
            </a:pPr>
            <a:r>
              <a:rPr lang="en-US" dirty="0"/>
              <a:t>Extremely flexible</a:t>
            </a:r>
          </a:p>
          <a:p>
            <a:pPr lvl="1">
              <a:lnSpc>
                <a:spcPct val="120000"/>
              </a:lnSpc>
            </a:pPr>
            <a:r>
              <a:rPr lang="en-US" dirty="0"/>
              <a:t>Form and usage varies with location and time</a:t>
            </a:r>
          </a:p>
          <a:p>
            <a:pPr lvl="1">
              <a:lnSpc>
                <a:spcPct val="120000"/>
              </a:lnSpc>
            </a:pPr>
            <a:r>
              <a:rPr lang="en-US" dirty="0"/>
              <a:t>Context-dependent</a:t>
            </a:r>
          </a:p>
          <a:p>
            <a:pPr>
              <a:lnSpc>
                <a:spcPct val="120000"/>
              </a:lnSpc>
            </a:pPr>
            <a:r>
              <a:rPr lang="en-US" dirty="0"/>
              <a:t>Structured data</a:t>
            </a:r>
          </a:p>
          <a:p>
            <a:pPr lvl="1">
              <a:lnSpc>
                <a:spcPct val="120000"/>
              </a:lnSpc>
            </a:pPr>
            <a:r>
              <a:rPr lang="en-US" dirty="0"/>
              <a:t>Constrained language</a:t>
            </a:r>
          </a:p>
          <a:p>
            <a:pPr lvl="1">
              <a:lnSpc>
                <a:spcPct val="120000"/>
              </a:lnSpc>
            </a:pPr>
            <a:r>
              <a:rPr lang="en-US" dirty="0"/>
              <a:t>Well-defined syntax and semantics</a:t>
            </a:r>
          </a:p>
          <a:p>
            <a:pPr>
              <a:lnSpc>
                <a:spcPct val="120000"/>
              </a:lnSpc>
            </a:pPr>
            <a:r>
              <a:rPr lang="en-US" dirty="0"/>
              <a:t>Data standard: Formal agreement on data representation</a:t>
            </a:r>
          </a:p>
        </p:txBody>
      </p:sp>
      <p:sp>
        <p:nvSpPr>
          <p:cNvPr id="6" name="TextBox 5">
            <a:extLst>
              <a:ext uri="{FF2B5EF4-FFF2-40B4-BE49-F238E27FC236}">
                <a16:creationId xmlns:a16="http://schemas.microsoft.com/office/drawing/2014/main" id="{C14E9BA9-86D2-1D35-41C7-9B26773CFCC8}"/>
              </a:ext>
            </a:extLst>
          </p:cNvPr>
          <p:cNvSpPr txBox="1"/>
          <p:nvPr/>
        </p:nvSpPr>
        <p:spPr>
          <a:xfrm>
            <a:off x="8084858" y="6031210"/>
            <a:ext cx="2395271" cy="461665"/>
          </a:xfrm>
          <a:prstGeom prst="rect">
            <a:avLst/>
          </a:prstGeom>
          <a:noFill/>
        </p:spPr>
        <p:txBody>
          <a:bodyPr wrap="none" rtlCol="0">
            <a:spAutoFit/>
          </a:bodyPr>
          <a:lstStyle/>
          <a:p>
            <a:r>
              <a:rPr lang="en-US" sz="1200" dirty="0" err="1"/>
              <a:t>Siriyasatien</a:t>
            </a:r>
            <a:r>
              <a:rPr lang="en-US" sz="1200" dirty="0"/>
              <a:t> et al. IEEE Access 2018.</a:t>
            </a:r>
          </a:p>
          <a:p>
            <a:r>
              <a:rPr lang="en-US" sz="1200" dirty="0"/>
              <a:t>doi:10.1109/ACCESS.2018.2871241</a:t>
            </a:r>
          </a:p>
        </p:txBody>
      </p:sp>
      <p:sp>
        <p:nvSpPr>
          <p:cNvPr id="4" name="TextBox 3">
            <a:extLst>
              <a:ext uri="{FF2B5EF4-FFF2-40B4-BE49-F238E27FC236}">
                <a16:creationId xmlns:a16="http://schemas.microsoft.com/office/drawing/2014/main" id="{B82939F5-BDDB-36DB-76BF-B0F03E068688}"/>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78823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5927905"/>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 Explain how data is derived and represented in health care setting</a:t>
            </a:r>
          </a:p>
          <a:p>
            <a:pPr marL="342900" marR="0" lvl="0" indent="-342900" rtl="0">
              <a:lnSpc>
                <a:spcPct val="107000"/>
              </a:lnSpc>
              <a:spcBef>
                <a:spcPts val="0"/>
              </a:spcBef>
              <a:spcAft>
                <a:spcPts val="0"/>
              </a:spcAft>
              <a:buFont typeface="+mj-lt"/>
              <a:buAutoNum type="arabicPeriod"/>
            </a:pPr>
            <a:r>
              <a:rPr lang="en-US" sz="3200" kern="100" dirty="0">
                <a:ea typeface="Calibri" panose="020F0502020204030204" pitchFamily="34" charset="0"/>
                <a:cs typeface="Arial" panose="020B0604020202020204" pitchFamily="34" charset="0"/>
              </a:rPr>
              <a:t> Outline how the storage of data within databases can impact its extraction and use</a:t>
            </a:r>
          </a:p>
          <a:p>
            <a:pPr marR="0" lvl="0" rtl="0">
              <a:lnSpc>
                <a:spcPct val="107000"/>
              </a:lnSpc>
              <a:spcBef>
                <a:spcPts val="0"/>
              </a:spcBef>
              <a:spcAft>
                <a:spcPts val="0"/>
              </a:spcAft>
            </a:pPr>
            <a:endParaRPr lang="en-US" sz="3200" kern="100" dirty="0">
              <a:effectLst/>
              <a:ea typeface="Calibri" panose="020F0502020204030204" pitchFamily="34" charset="0"/>
              <a:cs typeface="Arial" panose="020B0604020202020204" pitchFamily="34" charset="0"/>
            </a:endParaRPr>
          </a:p>
          <a:p>
            <a:r>
              <a:rPr lang="en-US" sz="4000" dirty="0"/>
              <a:t>Lesson Objectives</a:t>
            </a:r>
          </a:p>
          <a:p>
            <a:pPr marL="514350" indent="-514350">
              <a:buFontTx/>
              <a:buAutoNum type="arabicPeriod"/>
            </a:pPr>
            <a:r>
              <a:rPr lang="en-US" sz="3200" dirty="0"/>
              <a:t>Define data science</a:t>
            </a:r>
          </a:p>
          <a:p>
            <a:pPr marL="514350" indent="-514350">
              <a:buFontTx/>
              <a:buAutoNum type="arabicPeriod"/>
            </a:pPr>
            <a:r>
              <a:rPr lang="en-US" sz="3200" dirty="0"/>
              <a:t>List 3 data types</a:t>
            </a:r>
          </a:p>
          <a:p>
            <a:pPr marL="514350" indent="-514350">
              <a:buFontTx/>
              <a:buAutoNum type="arabicPeriod"/>
            </a:pPr>
            <a:r>
              <a:rPr lang="en-US" sz="3200" dirty="0"/>
              <a:t>Describe the 3 principles of tidy data</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E2CAA-DD57-80EB-28CD-80E3FBEE782D}"/>
              </a:ext>
            </a:extLst>
          </p:cNvPr>
          <p:cNvSpPr>
            <a:spLocks noGrp="1"/>
          </p:cNvSpPr>
          <p:nvPr>
            <p:ph type="title"/>
          </p:nvPr>
        </p:nvSpPr>
        <p:spPr/>
        <p:txBody>
          <a:bodyPr/>
          <a:lstStyle/>
          <a:p>
            <a:r>
              <a:rPr lang="en-US" dirty="0"/>
              <a:t>Structured data</a:t>
            </a:r>
          </a:p>
        </p:txBody>
      </p:sp>
      <p:sp>
        <p:nvSpPr>
          <p:cNvPr id="3" name="Content Placeholder 2">
            <a:extLst>
              <a:ext uri="{FF2B5EF4-FFF2-40B4-BE49-F238E27FC236}">
                <a16:creationId xmlns:a16="http://schemas.microsoft.com/office/drawing/2014/main" id="{3FD44200-6FFE-AF22-CB2C-F8C1EAACE9CC}"/>
              </a:ext>
            </a:extLst>
          </p:cNvPr>
          <p:cNvSpPr>
            <a:spLocks noGrp="1"/>
          </p:cNvSpPr>
          <p:nvPr>
            <p:ph idx="1"/>
          </p:nvPr>
        </p:nvSpPr>
        <p:spPr>
          <a:xfrm>
            <a:off x="827406" y="1734050"/>
            <a:ext cx="6132194" cy="5105400"/>
          </a:xfrm>
        </p:spPr>
        <p:txBody>
          <a:bodyPr>
            <a:normAutofit fontScale="70000" lnSpcReduction="20000"/>
          </a:bodyPr>
          <a:lstStyle/>
          <a:p>
            <a:pPr>
              <a:lnSpc>
                <a:spcPct val="120000"/>
              </a:lnSpc>
            </a:pPr>
            <a:r>
              <a:rPr lang="en-US" dirty="0"/>
              <a:t>Simple data types</a:t>
            </a:r>
          </a:p>
          <a:p>
            <a:pPr lvl="1">
              <a:lnSpc>
                <a:spcPct val="120000"/>
              </a:lnSpc>
            </a:pPr>
            <a:r>
              <a:rPr lang="en-US" dirty="0"/>
              <a:t>Numbers, characters, </a:t>
            </a:r>
            <a:br>
              <a:rPr lang="en-US" dirty="0"/>
            </a:br>
            <a:r>
              <a:rPr lang="en-US" dirty="0"/>
              <a:t>&amp; character sequences (words, phrases, or codes)</a:t>
            </a:r>
          </a:p>
          <a:p>
            <a:pPr>
              <a:lnSpc>
                <a:spcPct val="120000"/>
              </a:lnSpc>
            </a:pPr>
            <a:r>
              <a:rPr lang="en-US" dirty="0"/>
              <a:t>Complex data types</a:t>
            </a:r>
          </a:p>
          <a:p>
            <a:pPr lvl="1">
              <a:lnSpc>
                <a:spcPct val="120000"/>
              </a:lnSpc>
            </a:pPr>
            <a:r>
              <a:rPr lang="en-US" dirty="0"/>
              <a:t>Represent concepts or physical things </a:t>
            </a:r>
            <a:br>
              <a:rPr lang="en-US" dirty="0"/>
            </a:br>
            <a:r>
              <a:rPr lang="en-US" dirty="0"/>
              <a:t>in the real world</a:t>
            </a:r>
          </a:p>
          <a:p>
            <a:pPr lvl="1">
              <a:lnSpc>
                <a:spcPct val="120000"/>
              </a:lnSpc>
            </a:pPr>
            <a:r>
              <a:rPr lang="en-US" dirty="0"/>
              <a:t>Often called “objects” or “entities”</a:t>
            </a:r>
          </a:p>
          <a:p>
            <a:pPr lvl="1">
              <a:lnSpc>
                <a:spcPct val="120000"/>
              </a:lnSpc>
            </a:pPr>
            <a:r>
              <a:rPr lang="en-US" dirty="0"/>
              <a:t>Built of constituent data types referred to </a:t>
            </a:r>
            <a:br>
              <a:rPr lang="en-US" dirty="0"/>
            </a:br>
            <a:r>
              <a:rPr lang="en-US" dirty="0"/>
              <a:t>as “data elements” or attributes</a:t>
            </a:r>
          </a:p>
          <a:p>
            <a:pPr>
              <a:lnSpc>
                <a:spcPct val="120000"/>
              </a:lnSpc>
            </a:pPr>
            <a:r>
              <a:rPr lang="en-US" dirty="0"/>
              <a:t>Interoperability of data</a:t>
            </a:r>
          </a:p>
          <a:p>
            <a:pPr lvl="1">
              <a:lnSpc>
                <a:spcPct val="120000"/>
              </a:lnSpc>
            </a:pPr>
            <a:r>
              <a:rPr lang="en-US" dirty="0"/>
              <a:t>Portability of data across information systems</a:t>
            </a:r>
          </a:p>
          <a:p>
            <a:pPr lvl="1">
              <a:lnSpc>
                <a:spcPct val="120000"/>
              </a:lnSpc>
            </a:pPr>
            <a:r>
              <a:rPr lang="en-US" dirty="0"/>
              <a:t>Requires common syntax and semantics, </a:t>
            </a:r>
            <a:br>
              <a:rPr lang="en-US" dirty="0"/>
            </a:br>
            <a:r>
              <a:rPr lang="en-US" dirty="0"/>
              <a:t>or data conversion</a:t>
            </a:r>
          </a:p>
        </p:txBody>
      </p:sp>
      <p:pic>
        <p:nvPicPr>
          <p:cNvPr id="11" name="Picture 10">
            <a:extLst>
              <a:ext uri="{FF2B5EF4-FFF2-40B4-BE49-F238E27FC236}">
                <a16:creationId xmlns:a16="http://schemas.microsoft.com/office/drawing/2014/main" id="{040FB9D1-942A-A3BD-DC05-75502757233A}"/>
              </a:ext>
            </a:extLst>
          </p:cNvPr>
          <p:cNvPicPr>
            <a:picLocks noChangeAspect="1"/>
          </p:cNvPicPr>
          <p:nvPr/>
        </p:nvPicPr>
        <p:blipFill>
          <a:blip r:embed="rId3"/>
          <a:stretch>
            <a:fillRect/>
          </a:stretch>
        </p:blipFill>
        <p:spPr>
          <a:xfrm>
            <a:off x="6810504" y="1387475"/>
            <a:ext cx="4292600" cy="5105400"/>
          </a:xfrm>
          <a:prstGeom prst="rect">
            <a:avLst/>
          </a:prstGeom>
        </p:spPr>
      </p:pic>
      <p:sp>
        <p:nvSpPr>
          <p:cNvPr id="4" name="TextBox 3">
            <a:extLst>
              <a:ext uri="{FF2B5EF4-FFF2-40B4-BE49-F238E27FC236}">
                <a16:creationId xmlns:a16="http://schemas.microsoft.com/office/drawing/2014/main" id="{DD9EC7EB-BD87-5D5E-847B-75AD00BBAF76}"/>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1635364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7AA3-D18B-8546-849B-6A14CC7AD9D2}"/>
              </a:ext>
            </a:extLst>
          </p:cNvPr>
          <p:cNvSpPr>
            <a:spLocks noGrp="1"/>
          </p:cNvSpPr>
          <p:nvPr>
            <p:ph type="title"/>
          </p:nvPr>
        </p:nvSpPr>
        <p:spPr/>
        <p:txBody>
          <a:bodyPr/>
          <a:lstStyle/>
          <a:p>
            <a:r>
              <a:rPr lang="en-US" dirty="0"/>
              <a:t>Simple (primitive) data types</a:t>
            </a:r>
          </a:p>
        </p:txBody>
      </p:sp>
      <p:sp>
        <p:nvSpPr>
          <p:cNvPr id="3" name="Content Placeholder 2">
            <a:extLst>
              <a:ext uri="{FF2B5EF4-FFF2-40B4-BE49-F238E27FC236}">
                <a16:creationId xmlns:a16="http://schemas.microsoft.com/office/drawing/2014/main" id="{2931B742-6D69-3048-8594-624C0B9AA860}"/>
              </a:ext>
            </a:extLst>
          </p:cNvPr>
          <p:cNvSpPr>
            <a:spLocks noGrp="1"/>
          </p:cNvSpPr>
          <p:nvPr>
            <p:ph idx="1"/>
          </p:nvPr>
        </p:nvSpPr>
        <p:spPr>
          <a:xfrm>
            <a:off x="1363980" y="1825625"/>
            <a:ext cx="9464040" cy="4770113"/>
          </a:xfrm>
        </p:spPr>
        <p:txBody>
          <a:bodyPr>
            <a:normAutofit fontScale="77500" lnSpcReduction="20000"/>
          </a:bodyPr>
          <a:lstStyle/>
          <a:p>
            <a:pPr>
              <a:lnSpc>
                <a:spcPct val="110000"/>
              </a:lnSpc>
            </a:pPr>
            <a:r>
              <a:rPr lang="en-US" dirty="0"/>
              <a:t>Boolean </a:t>
            </a:r>
          </a:p>
          <a:p>
            <a:pPr lvl="1">
              <a:lnSpc>
                <a:spcPct val="110000"/>
              </a:lnSpc>
            </a:pPr>
            <a:r>
              <a:rPr lang="en-US" dirty="0"/>
              <a:t>Two values: pos/neg, T/F, Y/N, 1/0; 1 bit</a:t>
            </a:r>
          </a:p>
          <a:p>
            <a:pPr>
              <a:lnSpc>
                <a:spcPct val="110000"/>
              </a:lnSpc>
            </a:pPr>
            <a:r>
              <a:rPr lang="en-US" dirty="0"/>
              <a:t>Integers</a:t>
            </a:r>
          </a:p>
          <a:p>
            <a:pPr lvl="1">
              <a:lnSpc>
                <a:spcPct val="110000"/>
              </a:lnSpc>
            </a:pPr>
            <a:r>
              <a:rPr lang="en-US" dirty="0"/>
              <a:t>Whole numbers, ± ~10 quintillion; 64 bits (8 bytes)</a:t>
            </a:r>
          </a:p>
          <a:p>
            <a:pPr>
              <a:lnSpc>
                <a:spcPct val="110000"/>
              </a:lnSpc>
            </a:pPr>
            <a:r>
              <a:rPr lang="en-US" dirty="0"/>
              <a:t>Floating point numbers</a:t>
            </a:r>
          </a:p>
          <a:p>
            <a:pPr lvl="1">
              <a:lnSpc>
                <a:spcPct val="110000"/>
              </a:lnSpc>
            </a:pPr>
            <a:r>
              <a:rPr lang="en-US" dirty="0"/>
              <a:t>Decimal, 15 significant figures; inexact for 1/3, pi, etc.; 64 bits (8 bytes)</a:t>
            </a:r>
          </a:p>
          <a:p>
            <a:pPr>
              <a:lnSpc>
                <a:spcPct val="110000"/>
              </a:lnSpc>
            </a:pPr>
            <a:r>
              <a:rPr lang="en-US" dirty="0"/>
              <a:t>Characters</a:t>
            </a:r>
          </a:p>
          <a:p>
            <a:pPr lvl="1">
              <a:lnSpc>
                <a:spcPct val="110000"/>
              </a:lnSpc>
            </a:pPr>
            <a:r>
              <a:rPr lang="en-US" dirty="0"/>
              <a:t>ASCII or Unicode encoded; upper and lower case, numerals, symbols, non-printing characters; represented by numbers using 1 or 2 bytes</a:t>
            </a:r>
          </a:p>
          <a:p>
            <a:pPr>
              <a:lnSpc>
                <a:spcPct val="110000"/>
              </a:lnSpc>
            </a:pPr>
            <a:r>
              <a:rPr lang="en-US" dirty="0"/>
              <a:t>Character strings</a:t>
            </a:r>
          </a:p>
          <a:p>
            <a:pPr lvl="1">
              <a:lnSpc>
                <a:spcPct val="110000"/>
              </a:lnSpc>
            </a:pPr>
            <a:r>
              <a:rPr lang="en-US" dirty="0"/>
              <a:t>Sequences of characters with a variable number of bytes based on length</a:t>
            </a:r>
          </a:p>
        </p:txBody>
      </p:sp>
      <p:sp>
        <p:nvSpPr>
          <p:cNvPr id="4" name="TextBox 3">
            <a:extLst>
              <a:ext uri="{FF2B5EF4-FFF2-40B4-BE49-F238E27FC236}">
                <a16:creationId xmlns:a16="http://schemas.microsoft.com/office/drawing/2014/main" id="{06E6508E-18EC-CE3C-2AD6-1971D1A0F32A}"/>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4006946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131A5-FB3D-0840-A98C-4545A3B4F8D2}"/>
              </a:ext>
            </a:extLst>
          </p:cNvPr>
          <p:cNvSpPr>
            <a:spLocks noGrp="1"/>
          </p:cNvSpPr>
          <p:nvPr>
            <p:ph type="title"/>
          </p:nvPr>
        </p:nvSpPr>
        <p:spPr/>
        <p:txBody>
          <a:bodyPr>
            <a:normAutofit/>
          </a:bodyPr>
          <a:lstStyle/>
          <a:p>
            <a:r>
              <a:rPr lang="en-US" dirty="0"/>
              <a:t>Representation has functional implications</a:t>
            </a:r>
          </a:p>
        </p:txBody>
      </p:sp>
      <p:sp>
        <p:nvSpPr>
          <p:cNvPr id="3" name="Content Placeholder 2">
            <a:extLst>
              <a:ext uri="{FF2B5EF4-FFF2-40B4-BE49-F238E27FC236}">
                <a16:creationId xmlns:a16="http://schemas.microsoft.com/office/drawing/2014/main" id="{2E9EB163-BCE8-6D49-969E-EDFBF86D2766}"/>
              </a:ext>
            </a:extLst>
          </p:cNvPr>
          <p:cNvSpPr>
            <a:spLocks noGrp="1"/>
          </p:cNvSpPr>
          <p:nvPr>
            <p:ph idx="1"/>
          </p:nvPr>
        </p:nvSpPr>
        <p:spPr>
          <a:xfrm>
            <a:off x="1363980" y="2194561"/>
            <a:ext cx="9654540" cy="4298314"/>
          </a:xfrm>
        </p:spPr>
        <p:txBody>
          <a:bodyPr>
            <a:normAutofit fontScale="92500" lnSpcReduction="20000"/>
          </a:bodyPr>
          <a:lstStyle/>
          <a:p>
            <a:r>
              <a:rPr lang="en-US" dirty="0"/>
              <a:t>How many ways can “100” be represented in a computer?</a:t>
            </a:r>
          </a:p>
          <a:p>
            <a:pPr lvl="1"/>
            <a:r>
              <a:rPr lang="en-US" dirty="0"/>
              <a:t>All representations are binary</a:t>
            </a:r>
          </a:p>
          <a:p>
            <a:pPr lvl="1"/>
            <a:r>
              <a:rPr lang="en-US" dirty="0"/>
              <a:t>Integer (can’t divide with decimal result or include in text)</a:t>
            </a:r>
          </a:p>
          <a:p>
            <a:pPr lvl="1"/>
            <a:r>
              <a:rPr lang="en-US" dirty="0"/>
              <a:t>Floating point (inexact, can’t include in text)</a:t>
            </a:r>
          </a:p>
          <a:p>
            <a:pPr lvl="1"/>
            <a:r>
              <a:rPr lang="en-US" dirty="0"/>
              <a:t>Character string (can’t do math without conversion)</a:t>
            </a:r>
          </a:p>
          <a:p>
            <a:endParaRPr lang="en-US" dirty="0"/>
          </a:p>
          <a:p>
            <a:r>
              <a:rPr lang="en-US" dirty="0"/>
              <a:t>Medical systems often represent numbers as text.</a:t>
            </a:r>
          </a:p>
          <a:p>
            <a:pPr lvl="1"/>
            <a:r>
              <a:rPr lang="en-US" dirty="0"/>
              <a:t>Space saving with usual sized numbers (less space to store a few chars)</a:t>
            </a:r>
          </a:p>
          <a:p>
            <a:pPr lvl="1"/>
            <a:r>
              <a:rPr lang="en-US" dirty="0"/>
              <a:t>Display as characters is often primary purpose</a:t>
            </a:r>
          </a:p>
          <a:p>
            <a:pPr lvl="2"/>
            <a:r>
              <a:rPr lang="en-US" dirty="0"/>
              <a:t>Math not often needed and can convert when necessary</a:t>
            </a:r>
          </a:p>
        </p:txBody>
      </p:sp>
      <p:sp>
        <p:nvSpPr>
          <p:cNvPr id="4" name="TextBox 3">
            <a:extLst>
              <a:ext uri="{FF2B5EF4-FFF2-40B4-BE49-F238E27FC236}">
                <a16:creationId xmlns:a16="http://schemas.microsoft.com/office/drawing/2014/main" id="{39954164-54A5-1D3A-010C-BE3CE2833584}"/>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2513943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138B1-91BE-7543-9EA6-600072677EB2}"/>
              </a:ext>
            </a:extLst>
          </p:cNvPr>
          <p:cNvSpPr>
            <a:spLocks noGrp="1"/>
          </p:cNvSpPr>
          <p:nvPr>
            <p:ph type="title"/>
          </p:nvPr>
        </p:nvSpPr>
        <p:spPr/>
        <p:txBody>
          <a:bodyPr/>
          <a:lstStyle/>
          <a:p>
            <a:r>
              <a:rPr lang="en-US" dirty="0"/>
              <a:t>How are complex data types constructed?</a:t>
            </a:r>
          </a:p>
        </p:txBody>
      </p:sp>
      <p:sp>
        <p:nvSpPr>
          <p:cNvPr id="3" name="Content Placeholder 2">
            <a:extLst>
              <a:ext uri="{FF2B5EF4-FFF2-40B4-BE49-F238E27FC236}">
                <a16:creationId xmlns:a16="http://schemas.microsoft.com/office/drawing/2014/main" id="{E4E317C9-2933-3B4D-8F6D-500AF74B7B02}"/>
              </a:ext>
            </a:extLst>
          </p:cNvPr>
          <p:cNvSpPr>
            <a:spLocks noGrp="1"/>
          </p:cNvSpPr>
          <p:nvPr>
            <p:ph idx="1"/>
          </p:nvPr>
        </p:nvSpPr>
        <p:spPr>
          <a:xfrm>
            <a:off x="1363980" y="1825625"/>
            <a:ext cx="9608820" cy="3058609"/>
          </a:xfrm>
        </p:spPr>
        <p:txBody>
          <a:bodyPr>
            <a:normAutofit/>
          </a:bodyPr>
          <a:lstStyle/>
          <a:p>
            <a:pPr>
              <a:lnSpc>
                <a:spcPct val="100000"/>
              </a:lnSpc>
            </a:pPr>
            <a:r>
              <a:rPr lang="en-US" sz="2400" dirty="0"/>
              <a:t>A defined combination of primitive data types with constraints</a:t>
            </a:r>
          </a:p>
          <a:p>
            <a:pPr>
              <a:lnSpc>
                <a:spcPct val="100000"/>
              </a:lnSpc>
            </a:pPr>
            <a:r>
              <a:rPr lang="en-US" sz="2400" dirty="0"/>
              <a:t>Constraints are rules that limit the values of the primitive data types</a:t>
            </a:r>
          </a:p>
          <a:p>
            <a:pPr>
              <a:lnSpc>
                <a:spcPct val="100000"/>
              </a:lnSpc>
            </a:pPr>
            <a:r>
              <a:rPr lang="en-US" sz="2400" dirty="0"/>
              <a:t>The components of a complex data type are its </a:t>
            </a:r>
            <a:r>
              <a:rPr lang="en-US" sz="2400" b="1" dirty="0"/>
              <a:t>data elements</a:t>
            </a:r>
            <a:endParaRPr lang="en-US" sz="2400" dirty="0"/>
          </a:p>
          <a:p>
            <a:pPr>
              <a:lnSpc>
                <a:spcPct val="100000"/>
              </a:lnSpc>
              <a:spcBef>
                <a:spcPts val="2800"/>
              </a:spcBef>
            </a:pPr>
            <a:r>
              <a:rPr lang="en-US" sz="2400" dirty="0"/>
              <a:t>Example: accession number, 22H-034AC01398</a:t>
            </a:r>
          </a:p>
          <a:p>
            <a:pPr lvl="1">
              <a:lnSpc>
                <a:spcPct val="100000"/>
              </a:lnSpc>
            </a:pPr>
            <a:r>
              <a:rPr lang="en-US" sz="2000" dirty="0"/>
              <a:t>Data elements are 3 constrained numbers and 2 constrained character strings</a:t>
            </a:r>
          </a:p>
        </p:txBody>
      </p:sp>
      <p:sp>
        <p:nvSpPr>
          <p:cNvPr id="4" name="TextBox 3">
            <a:extLst>
              <a:ext uri="{FF2B5EF4-FFF2-40B4-BE49-F238E27FC236}">
                <a16:creationId xmlns:a16="http://schemas.microsoft.com/office/drawing/2014/main" id="{6FD2CF7A-17EB-677C-E035-412490587FA2}"/>
              </a:ext>
            </a:extLst>
          </p:cNvPr>
          <p:cNvSpPr txBox="1"/>
          <p:nvPr/>
        </p:nvSpPr>
        <p:spPr>
          <a:xfrm>
            <a:off x="4105054" y="4509751"/>
            <a:ext cx="3103927" cy="584775"/>
          </a:xfrm>
          <a:prstGeom prst="rect">
            <a:avLst/>
          </a:prstGeom>
          <a:noFill/>
        </p:spPr>
        <p:txBody>
          <a:bodyPr wrap="none" rtlCol="0">
            <a:spAutoFit/>
          </a:bodyPr>
          <a:lstStyle/>
          <a:p>
            <a:r>
              <a:rPr lang="en-US" sz="3200" dirty="0"/>
              <a:t>22H-034AC01398</a:t>
            </a:r>
          </a:p>
        </p:txBody>
      </p:sp>
      <p:sp>
        <p:nvSpPr>
          <p:cNvPr id="5" name="TextBox 4">
            <a:extLst>
              <a:ext uri="{FF2B5EF4-FFF2-40B4-BE49-F238E27FC236}">
                <a16:creationId xmlns:a16="http://schemas.microsoft.com/office/drawing/2014/main" id="{97AAFF76-1FF8-2A42-C927-1B68AC7A9DC9}"/>
              </a:ext>
            </a:extLst>
          </p:cNvPr>
          <p:cNvSpPr txBox="1"/>
          <p:nvPr/>
        </p:nvSpPr>
        <p:spPr>
          <a:xfrm>
            <a:off x="8508566" y="4884233"/>
            <a:ext cx="2319454" cy="1323439"/>
          </a:xfrm>
          <a:prstGeom prst="rect">
            <a:avLst/>
          </a:prstGeom>
          <a:noFill/>
        </p:spPr>
        <p:txBody>
          <a:bodyPr wrap="square" rtlCol="0">
            <a:spAutoFit/>
          </a:bodyPr>
          <a:lstStyle/>
          <a:p>
            <a:r>
              <a:rPr lang="en-US" sz="2000" dirty="0"/>
              <a:t>Constraints:</a:t>
            </a:r>
          </a:p>
          <a:p>
            <a:pPr marL="285750" indent="-285750">
              <a:buFont typeface="Arial" panose="020B0604020202020204" pitchFamily="34" charset="0"/>
              <a:buChar char="•"/>
            </a:pPr>
            <a:r>
              <a:rPr lang="en-US" sz="2000" dirty="0"/>
              <a:t>Character length</a:t>
            </a:r>
          </a:p>
          <a:p>
            <a:pPr marL="285750" indent="-285750">
              <a:buFont typeface="Arial" panose="020B0604020202020204" pitchFamily="34" charset="0"/>
              <a:buChar char="•"/>
            </a:pPr>
            <a:r>
              <a:rPr lang="en-US" sz="2000" dirty="0"/>
              <a:t>Numerical value</a:t>
            </a:r>
          </a:p>
          <a:p>
            <a:pPr marL="285750" indent="-285750">
              <a:buFont typeface="Arial" panose="020B0604020202020204" pitchFamily="34" charset="0"/>
              <a:buChar char="•"/>
            </a:pPr>
            <a:r>
              <a:rPr lang="en-US" sz="2000" dirty="0"/>
              <a:t>Set</a:t>
            </a:r>
          </a:p>
        </p:txBody>
      </p:sp>
      <p:grpSp>
        <p:nvGrpSpPr>
          <p:cNvPr id="32" name="Group 31">
            <a:extLst>
              <a:ext uri="{FF2B5EF4-FFF2-40B4-BE49-F238E27FC236}">
                <a16:creationId xmlns:a16="http://schemas.microsoft.com/office/drawing/2014/main" id="{AC855386-73A9-BC62-79B3-718B7F7D060D}"/>
              </a:ext>
            </a:extLst>
          </p:cNvPr>
          <p:cNvGrpSpPr/>
          <p:nvPr/>
        </p:nvGrpSpPr>
        <p:grpSpPr>
          <a:xfrm>
            <a:off x="3267308" y="5015055"/>
            <a:ext cx="1038489" cy="1284503"/>
            <a:chOff x="3267308" y="5015055"/>
            <a:chExt cx="1038489" cy="1284503"/>
          </a:xfrm>
        </p:grpSpPr>
        <p:sp>
          <p:nvSpPr>
            <p:cNvPr id="6" name="TextBox 5">
              <a:extLst>
                <a:ext uri="{FF2B5EF4-FFF2-40B4-BE49-F238E27FC236}">
                  <a16:creationId xmlns:a16="http://schemas.microsoft.com/office/drawing/2014/main" id="{2D7DF2F8-D8EC-E30F-E141-77A6AE479C58}"/>
                </a:ext>
              </a:extLst>
            </p:cNvPr>
            <p:cNvSpPr txBox="1"/>
            <p:nvPr/>
          </p:nvSpPr>
          <p:spPr>
            <a:xfrm>
              <a:off x="3267308" y="5653227"/>
              <a:ext cx="1038489" cy="646331"/>
            </a:xfrm>
            <a:prstGeom prst="rect">
              <a:avLst/>
            </a:prstGeom>
            <a:noFill/>
          </p:spPr>
          <p:txBody>
            <a:bodyPr wrap="none" rtlCol="0">
              <a:spAutoFit/>
            </a:bodyPr>
            <a:lstStyle/>
            <a:p>
              <a:pPr algn="ctr"/>
              <a:r>
                <a:rPr lang="en-US" dirty="0"/>
                <a:t>Two digit</a:t>
              </a:r>
            </a:p>
            <a:p>
              <a:pPr algn="ctr"/>
              <a:r>
                <a:rPr lang="en-US" dirty="0"/>
                <a:t>year</a:t>
              </a:r>
            </a:p>
          </p:txBody>
        </p:sp>
        <p:cxnSp>
          <p:nvCxnSpPr>
            <p:cNvPr id="12" name="Straight Arrow Connector 11">
              <a:extLst>
                <a:ext uri="{FF2B5EF4-FFF2-40B4-BE49-F238E27FC236}">
                  <a16:creationId xmlns:a16="http://schemas.microsoft.com/office/drawing/2014/main" id="{085969D2-12B4-8651-EAFA-5E39E4E16A2C}"/>
                </a:ext>
              </a:extLst>
            </p:cNvPr>
            <p:cNvCxnSpPr>
              <a:cxnSpLocks/>
              <a:stCxn id="6" idx="0"/>
            </p:cNvCxnSpPr>
            <p:nvPr/>
          </p:nvCxnSpPr>
          <p:spPr>
            <a:xfrm flipV="1">
              <a:off x="3786553" y="5015055"/>
              <a:ext cx="481029" cy="6381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14E042AA-0685-9154-F586-D4A4B5BFF2B4}"/>
              </a:ext>
            </a:extLst>
          </p:cNvPr>
          <p:cNvGrpSpPr/>
          <p:nvPr/>
        </p:nvGrpSpPr>
        <p:grpSpPr>
          <a:xfrm>
            <a:off x="4415882" y="5019171"/>
            <a:ext cx="639599" cy="1290657"/>
            <a:chOff x="4415882" y="5019171"/>
            <a:chExt cx="639599" cy="1290657"/>
          </a:xfrm>
        </p:grpSpPr>
        <p:sp>
          <p:nvSpPr>
            <p:cNvPr id="7" name="TextBox 6">
              <a:extLst>
                <a:ext uri="{FF2B5EF4-FFF2-40B4-BE49-F238E27FC236}">
                  <a16:creationId xmlns:a16="http://schemas.microsoft.com/office/drawing/2014/main" id="{505F74A5-D114-AAF5-0D51-F92BFC6B2B57}"/>
                </a:ext>
              </a:extLst>
            </p:cNvPr>
            <p:cNvSpPr txBox="1"/>
            <p:nvPr/>
          </p:nvSpPr>
          <p:spPr>
            <a:xfrm>
              <a:off x="4415882" y="5663497"/>
              <a:ext cx="639599" cy="646331"/>
            </a:xfrm>
            <a:prstGeom prst="rect">
              <a:avLst/>
            </a:prstGeom>
            <a:noFill/>
          </p:spPr>
          <p:txBody>
            <a:bodyPr wrap="none" rtlCol="0">
              <a:spAutoFit/>
            </a:bodyPr>
            <a:lstStyle/>
            <a:p>
              <a:pPr algn="ctr"/>
              <a:r>
                <a:rPr lang="en-US" dirty="0"/>
                <a:t>Lab</a:t>
              </a:r>
            </a:p>
            <a:p>
              <a:pPr algn="ctr"/>
              <a:r>
                <a:rPr lang="en-US" dirty="0"/>
                <a:t>code</a:t>
              </a:r>
            </a:p>
          </p:txBody>
        </p:sp>
        <p:cxnSp>
          <p:nvCxnSpPr>
            <p:cNvPr id="13" name="Straight Arrow Connector 12">
              <a:extLst>
                <a:ext uri="{FF2B5EF4-FFF2-40B4-BE49-F238E27FC236}">
                  <a16:creationId xmlns:a16="http://schemas.microsoft.com/office/drawing/2014/main" id="{B223B8F3-F885-D634-2110-3F2F9AAAC391}"/>
                </a:ext>
              </a:extLst>
            </p:cNvPr>
            <p:cNvCxnSpPr>
              <a:cxnSpLocks/>
              <a:stCxn id="7" idx="0"/>
            </p:cNvCxnSpPr>
            <p:nvPr/>
          </p:nvCxnSpPr>
          <p:spPr>
            <a:xfrm flipV="1">
              <a:off x="4735682" y="5019171"/>
              <a:ext cx="0" cy="6443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85244D5-06E8-0586-6F6B-263378390F71}"/>
              </a:ext>
            </a:extLst>
          </p:cNvPr>
          <p:cNvGrpSpPr/>
          <p:nvPr/>
        </p:nvGrpSpPr>
        <p:grpSpPr>
          <a:xfrm>
            <a:off x="5165566" y="5015055"/>
            <a:ext cx="718466" cy="1305043"/>
            <a:chOff x="5165566" y="5015055"/>
            <a:chExt cx="718466" cy="1305043"/>
          </a:xfrm>
        </p:grpSpPr>
        <p:sp>
          <p:nvSpPr>
            <p:cNvPr id="8" name="TextBox 7">
              <a:extLst>
                <a:ext uri="{FF2B5EF4-FFF2-40B4-BE49-F238E27FC236}">
                  <a16:creationId xmlns:a16="http://schemas.microsoft.com/office/drawing/2014/main" id="{70F6D189-6EC9-642B-F0F6-C9A438C5146E}"/>
                </a:ext>
              </a:extLst>
            </p:cNvPr>
            <p:cNvSpPr txBox="1"/>
            <p:nvPr/>
          </p:nvSpPr>
          <p:spPr>
            <a:xfrm>
              <a:off x="5165566" y="5673767"/>
              <a:ext cx="718466" cy="646331"/>
            </a:xfrm>
            <a:prstGeom prst="rect">
              <a:avLst/>
            </a:prstGeom>
            <a:noFill/>
          </p:spPr>
          <p:txBody>
            <a:bodyPr wrap="none" rtlCol="0">
              <a:spAutoFit/>
            </a:bodyPr>
            <a:lstStyle/>
            <a:p>
              <a:pPr algn="ctr"/>
              <a:r>
                <a:rPr lang="en-US" dirty="0"/>
                <a:t>Julian</a:t>
              </a:r>
            </a:p>
            <a:p>
              <a:pPr algn="ctr"/>
              <a:r>
                <a:rPr lang="en-US" dirty="0"/>
                <a:t>day</a:t>
              </a:r>
            </a:p>
          </p:txBody>
        </p:sp>
        <p:cxnSp>
          <p:nvCxnSpPr>
            <p:cNvPr id="16" name="Straight Arrow Connector 15">
              <a:extLst>
                <a:ext uri="{FF2B5EF4-FFF2-40B4-BE49-F238E27FC236}">
                  <a16:creationId xmlns:a16="http://schemas.microsoft.com/office/drawing/2014/main" id="{39588E27-E619-23E7-007F-D6CD811D8FAB}"/>
                </a:ext>
              </a:extLst>
            </p:cNvPr>
            <p:cNvCxnSpPr>
              <a:cxnSpLocks/>
              <a:stCxn id="8" idx="0"/>
            </p:cNvCxnSpPr>
            <p:nvPr/>
          </p:nvCxnSpPr>
          <p:spPr>
            <a:xfrm flipH="1" flipV="1">
              <a:off x="5314325" y="5015055"/>
              <a:ext cx="210474" cy="6587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22E9BAB-AF27-E044-3D75-9F04A53D1D40}"/>
              </a:ext>
            </a:extLst>
          </p:cNvPr>
          <p:cNvGrpSpPr/>
          <p:nvPr/>
        </p:nvGrpSpPr>
        <p:grpSpPr>
          <a:xfrm>
            <a:off x="5843917" y="5062654"/>
            <a:ext cx="861133" cy="1267714"/>
            <a:chOff x="5843917" y="5062654"/>
            <a:chExt cx="861133" cy="1267714"/>
          </a:xfrm>
        </p:grpSpPr>
        <p:sp>
          <p:nvSpPr>
            <p:cNvPr id="9" name="TextBox 8">
              <a:extLst>
                <a:ext uri="{FF2B5EF4-FFF2-40B4-BE49-F238E27FC236}">
                  <a16:creationId xmlns:a16="http://schemas.microsoft.com/office/drawing/2014/main" id="{B6C3F587-5881-48D8-AF00-180853AA6E26}"/>
                </a:ext>
              </a:extLst>
            </p:cNvPr>
            <p:cNvSpPr txBox="1"/>
            <p:nvPr/>
          </p:nvSpPr>
          <p:spPr>
            <a:xfrm>
              <a:off x="5843917" y="5684037"/>
              <a:ext cx="861133" cy="646331"/>
            </a:xfrm>
            <a:prstGeom prst="rect">
              <a:avLst/>
            </a:prstGeom>
            <a:noFill/>
          </p:spPr>
          <p:txBody>
            <a:bodyPr wrap="none" rtlCol="0">
              <a:spAutoFit/>
            </a:bodyPr>
            <a:lstStyle/>
            <a:p>
              <a:pPr algn="ctr"/>
              <a:r>
                <a:rPr lang="en-US" dirty="0"/>
                <a:t>Lab</a:t>
              </a:r>
            </a:p>
            <a:p>
              <a:pPr algn="ctr"/>
              <a:r>
                <a:rPr lang="en-US" dirty="0"/>
                <a:t>section</a:t>
              </a:r>
            </a:p>
          </p:txBody>
        </p:sp>
        <p:cxnSp>
          <p:nvCxnSpPr>
            <p:cNvPr id="19" name="Straight Arrow Connector 18">
              <a:extLst>
                <a:ext uri="{FF2B5EF4-FFF2-40B4-BE49-F238E27FC236}">
                  <a16:creationId xmlns:a16="http://schemas.microsoft.com/office/drawing/2014/main" id="{9C5AD2A0-3B09-24CE-85F8-DCB741A95858}"/>
                </a:ext>
              </a:extLst>
            </p:cNvPr>
            <p:cNvCxnSpPr>
              <a:cxnSpLocks/>
              <a:stCxn id="9" idx="0"/>
            </p:cNvCxnSpPr>
            <p:nvPr/>
          </p:nvCxnSpPr>
          <p:spPr>
            <a:xfrm flipH="1" flipV="1">
              <a:off x="5910146" y="5062654"/>
              <a:ext cx="364338" cy="6213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D8F2C91-B8C8-2FDC-0455-301E35659B14}"/>
              </a:ext>
            </a:extLst>
          </p:cNvPr>
          <p:cNvGrpSpPr/>
          <p:nvPr/>
        </p:nvGrpSpPr>
        <p:grpSpPr>
          <a:xfrm>
            <a:off x="6668851" y="5015055"/>
            <a:ext cx="1288392" cy="1315313"/>
            <a:chOff x="6668851" y="5015055"/>
            <a:chExt cx="1288392" cy="1315313"/>
          </a:xfrm>
        </p:grpSpPr>
        <p:sp>
          <p:nvSpPr>
            <p:cNvPr id="10" name="TextBox 9">
              <a:extLst>
                <a:ext uri="{FF2B5EF4-FFF2-40B4-BE49-F238E27FC236}">
                  <a16:creationId xmlns:a16="http://schemas.microsoft.com/office/drawing/2014/main" id="{24C5E15F-8374-5518-897E-F667EBC0286E}"/>
                </a:ext>
              </a:extLst>
            </p:cNvPr>
            <p:cNvSpPr txBox="1"/>
            <p:nvPr/>
          </p:nvSpPr>
          <p:spPr>
            <a:xfrm>
              <a:off x="6779227" y="5684037"/>
              <a:ext cx="1178016" cy="646331"/>
            </a:xfrm>
            <a:prstGeom prst="rect">
              <a:avLst/>
            </a:prstGeom>
            <a:noFill/>
          </p:spPr>
          <p:txBody>
            <a:bodyPr wrap="none" rtlCol="0">
              <a:spAutoFit/>
            </a:bodyPr>
            <a:lstStyle/>
            <a:p>
              <a:pPr algn="ctr"/>
              <a:r>
                <a:rPr lang="en-US" dirty="0"/>
                <a:t>Sequential</a:t>
              </a:r>
            </a:p>
            <a:p>
              <a:pPr algn="ctr"/>
              <a:r>
                <a:rPr lang="en-US" dirty="0"/>
                <a:t>counter</a:t>
              </a:r>
            </a:p>
          </p:txBody>
        </p:sp>
        <p:cxnSp>
          <p:nvCxnSpPr>
            <p:cNvPr id="22" name="Straight Arrow Connector 21">
              <a:extLst>
                <a:ext uri="{FF2B5EF4-FFF2-40B4-BE49-F238E27FC236}">
                  <a16:creationId xmlns:a16="http://schemas.microsoft.com/office/drawing/2014/main" id="{0A1F5608-5660-CE68-BCAD-7C88805D8844}"/>
                </a:ext>
              </a:extLst>
            </p:cNvPr>
            <p:cNvCxnSpPr>
              <a:cxnSpLocks/>
              <a:stCxn id="10" idx="0"/>
            </p:cNvCxnSpPr>
            <p:nvPr/>
          </p:nvCxnSpPr>
          <p:spPr>
            <a:xfrm flipH="1" flipV="1">
              <a:off x="6668851" y="5015055"/>
              <a:ext cx="699384" cy="6689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1D3D7B16-EFC7-AF36-7C3B-0A962EDFBB86}"/>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29575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38836-75B8-B545-9C64-37661DEAD451}"/>
              </a:ext>
            </a:extLst>
          </p:cNvPr>
          <p:cNvSpPr>
            <a:spLocks noGrp="1"/>
          </p:cNvSpPr>
          <p:nvPr>
            <p:ph type="title"/>
          </p:nvPr>
        </p:nvSpPr>
        <p:spPr/>
        <p:txBody>
          <a:bodyPr/>
          <a:lstStyle/>
          <a:p>
            <a:r>
              <a:rPr lang="en-US" dirty="0"/>
              <a:t>What is a data model?</a:t>
            </a:r>
          </a:p>
        </p:txBody>
      </p:sp>
      <p:sp>
        <p:nvSpPr>
          <p:cNvPr id="3" name="Content Placeholder 2">
            <a:extLst>
              <a:ext uri="{FF2B5EF4-FFF2-40B4-BE49-F238E27FC236}">
                <a16:creationId xmlns:a16="http://schemas.microsoft.com/office/drawing/2014/main" id="{8396CC88-7CFE-6E4C-9765-BB4FCB3D821B}"/>
              </a:ext>
            </a:extLst>
          </p:cNvPr>
          <p:cNvSpPr>
            <a:spLocks noGrp="1"/>
          </p:cNvSpPr>
          <p:nvPr>
            <p:ph idx="1"/>
          </p:nvPr>
        </p:nvSpPr>
        <p:spPr>
          <a:xfrm>
            <a:off x="1363980" y="1825625"/>
            <a:ext cx="9464040" cy="1442099"/>
          </a:xfrm>
        </p:spPr>
        <p:txBody>
          <a:bodyPr>
            <a:normAutofit fontScale="92500" lnSpcReduction="10000"/>
          </a:bodyPr>
          <a:lstStyle/>
          <a:p>
            <a:r>
              <a:rPr lang="en-US" dirty="0"/>
              <a:t>A description of the structure of a complex data type</a:t>
            </a:r>
          </a:p>
          <a:p>
            <a:r>
              <a:rPr lang="en-US" dirty="0"/>
              <a:t>Class diagrams commonly used to depict data models</a:t>
            </a:r>
          </a:p>
          <a:p>
            <a:pPr lvl="1"/>
            <a:r>
              <a:rPr lang="en-US" dirty="0"/>
              <a:t>List of data element (attribute) names, data types, and cardinality</a:t>
            </a:r>
          </a:p>
        </p:txBody>
      </p:sp>
      <p:grpSp>
        <p:nvGrpSpPr>
          <p:cNvPr id="17" name="Group 16">
            <a:extLst>
              <a:ext uri="{FF2B5EF4-FFF2-40B4-BE49-F238E27FC236}">
                <a16:creationId xmlns:a16="http://schemas.microsoft.com/office/drawing/2014/main" id="{41EB8733-8D66-0987-0F12-2D6E5FED6F9F}"/>
              </a:ext>
            </a:extLst>
          </p:cNvPr>
          <p:cNvGrpSpPr/>
          <p:nvPr/>
        </p:nvGrpSpPr>
        <p:grpSpPr>
          <a:xfrm>
            <a:off x="6616099" y="3590278"/>
            <a:ext cx="2331536" cy="2751522"/>
            <a:chOff x="6418387" y="3590278"/>
            <a:chExt cx="2331536" cy="2751522"/>
          </a:xfrm>
        </p:grpSpPr>
        <p:sp>
          <p:nvSpPr>
            <p:cNvPr id="4" name="TextBox 3">
              <a:extLst>
                <a:ext uri="{FF2B5EF4-FFF2-40B4-BE49-F238E27FC236}">
                  <a16:creationId xmlns:a16="http://schemas.microsoft.com/office/drawing/2014/main" id="{666E4635-0633-2A41-ACF1-198A0E9FABFF}"/>
                </a:ext>
              </a:extLst>
            </p:cNvPr>
            <p:cNvSpPr txBox="1"/>
            <p:nvPr/>
          </p:nvSpPr>
          <p:spPr>
            <a:xfrm>
              <a:off x="6418387" y="3590278"/>
              <a:ext cx="2331536" cy="2751522"/>
            </a:xfrm>
            <a:prstGeom prst="rect">
              <a:avLst/>
            </a:prstGeom>
            <a:noFill/>
            <a:ln>
              <a:solidFill>
                <a:schemeClr val="tx1"/>
              </a:solidFill>
            </a:ln>
          </p:spPr>
          <p:txBody>
            <a:bodyPr wrap="none" rtlCol="0">
              <a:spAutoFit/>
            </a:bodyPr>
            <a:lstStyle/>
            <a:p>
              <a:pPr algn="ctr"/>
              <a:r>
                <a:rPr lang="en-US" sz="1920" dirty="0"/>
                <a:t>Bibliography Entry</a:t>
              </a:r>
            </a:p>
            <a:p>
              <a:r>
                <a:rPr lang="en-US" sz="1920" dirty="0"/>
                <a:t>Author : string [0..*]</a:t>
              </a:r>
            </a:p>
            <a:p>
              <a:r>
                <a:rPr lang="en-US" sz="1920" dirty="0"/>
                <a:t>Title : string [1..1]</a:t>
              </a:r>
            </a:p>
            <a:p>
              <a:r>
                <a:rPr lang="en-US" sz="1920" dirty="0"/>
                <a:t>Year : string [1..1]</a:t>
              </a:r>
            </a:p>
            <a:p>
              <a:r>
                <a:rPr lang="en-US" sz="1920" dirty="0"/>
                <a:t>Journal : string [1..1]</a:t>
              </a:r>
            </a:p>
            <a:p>
              <a:r>
                <a:rPr lang="en-US" sz="1920" dirty="0"/>
                <a:t>Volume : string [0..1]</a:t>
              </a:r>
            </a:p>
            <a:p>
              <a:r>
                <a:rPr lang="en-US" sz="1920" dirty="0"/>
                <a:t>Number : string [0..1]</a:t>
              </a:r>
            </a:p>
            <a:p>
              <a:r>
                <a:rPr lang="en-US" sz="1920" dirty="0"/>
                <a:t>Pages : string [1..1]</a:t>
              </a:r>
            </a:p>
            <a:p>
              <a:r>
                <a:rPr lang="en-US" sz="1920" dirty="0" err="1"/>
                <a:t>doi</a:t>
              </a:r>
              <a:r>
                <a:rPr lang="en-US" sz="1920" dirty="0"/>
                <a:t> : string [0..1]</a:t>
              </a:r>
            </a:p>
          </p:txBody>
        </p:sp>
        <p:sp>
          <p:nvSpPr>
            <p:cNvPr id="5" name="Rectangle 4">
              <a:extLst>
                <a:ext uri="{FF2B5EF4-FFF2-40B4-BE49-F238E27FC236}">
                  <a16:creationId xmlns:a16="http://schemas.microsoft.com/office/drawing/2014/main" id="{E4281560-2E5F-0044-809B-A8E3B4FDCD14}"/>
                </a:ext>
              </a:extLst>
            </p:cNvPr>
            <p:cNvSpPr/>
            <p:nvPr/>
          </p:nvSpPr>
          <p:spPr>
            <a:xfrm>
              <a:off x="6418387" y="3590279"/>
              <a:ext cx="2331536" cy="354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sp>
        <p:nvSpPr>
          <p:cNvPr id="6" name="TextBox 5">
            <a:extLst>
              <a:ext uri="{FF2B5EF4-FFF2-40B4-BE49-F238E27FC236}">
                <a16:creationId xmlns:a16="http://schemas.microsoft.com/office/drawing/2014/main" id="{41181A4C-6699-724A-8901-C45372E18C7F}"/>
              </a:ext>
            </a:extLst>
          </p:cNvPr>
          <p:cNvSpPr txBox="1"/>
          <p:nvPr/>
        </p:nvSpPr>
        <p:spPr>
          <a:xfrm>
            <a:off x="9165583" y="3780593"/>
            <a:ext cx="1956626" cy="2419124"/>
          </a:xfrm>
          <a:prstGeom prst="rect">
            <a:avLst/>
          </a:prstGeom>
          <a:noFill/>
        </p:spPr>
        <p:txBody>
          <a:bodyPr wrap="none" rtlCol="0">
            <a:spAutoFit/>
          </a:bodyPr>
          <a:lstStyle/>
          <a:p>
            <a:r>
              <a:rPr lang="en-US" sz="2160" u="sng" dirty="0"/>
              <a:t>Cardinality</a:t>
            </a:r>
          </a:p>
          <a:p>
            <a:r>
              <a:rPr lang="en-US" sz="2160" dirty="0"/>
              <a:t>[Min # .. Max #]</a:t>
            </a:r>
          </a:p>
          <a:p>
            <a:endParaRPr lang="en-US" sz="2160" dirty="0"/>
          </a:p>
          <a:p>
            <a:r>
              <a:rPr lang="en-US" sz="2160" dirty="0"/>
              <a:t>* Any number</a:t>
            </a:r>
          </a:p>
          <a:p>
            <a:endParaRPr lang="en-US" sz="2160" dirty="0"/>
          </a:p>
          <a:p>
            <a:r>
              <a:rPr lang="en-US" sz="2160" dirty="0"/>
              <a:t>[0..1] optional</a:t>
            </a:r>
          </a:p>
          <a:p>
            <a:r>
              <a:rPr lang="en-US" sz="2160" dirty="0"/>
              <a:t>[1..1] required</a:t>
            </a:r>
          </a:p>
        </p:txBody>
      </p:sp>
      <p:grpSp>
        <p:nvGrpSpPr>
          <p:cNvPr id="15" name="Group 14">
            <a:extLst>
              <a:ext uri="{FF2B5EF4-FFF2-40B4-BE49-F238E27FC236}">
                <a16:creationId xmlns:a16="http://schemas.microsoft.com/office/drawing/2014/main" id="{0D30226F-82C6-66BD-23B2-F16020DF2F48}"/>
              </a:ext>
            </a:extLst>
          </p:cNvPr>
          <p:cNvGrpSpPr/>
          <p:nvPr/>
        </p:nvGrpSpPr>
        <p:grpSpPr>
          <a:xfrm>
            <a:off x="1334532" y="3590277"/>
            <a:ext cx="2347785" cy="1784913"/>
            <a:chOff x="1161534" y="3590277"/>
            <a:chExt cx="2347785" cy="1784913"/>
          </a:xfrm>
        </p:grpSpPr>
        <p:sp>
          <p:nvSpPr>
            <p:cNvPr id="8" name="Rectangle 7">
              <a:extLst>
                <a:ext uri="{FF2B5EF4-FFF2-40B4-BE49-F238E27FC236}">
                  <a16:creationId xmlns:a16="http://schemas.microsoft.com/office/drawing/2014/main" id="{CCDFF013-765A-9BD1-F894-F53A96DAF1AB}"/>
                </a:ext>
              </a:extLst>
            </p:cNvPr>
            <p:cNvSpPr/>
            <p:nvPr/>
          </p:nvSpPr>
          <p:spPr>
            <a:xfrm>
              <a:off x="1161534" y="3590278"/>
              <a:ext cx="2347785" cy="17849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Accession number</a:t>
              </a:r>
            </a:p>
            <a:p>
              <a:r>
                <a:rPr lang="en-US" dirty="0">
                  <a:solidFill>
                    <a:schemeClr val="tx1"/>
                  </a:solidFill>
                </a:rPr>
                <a:t>Year: string (num)</a:t>
              </a:r>
            </a:p>
            <a:p>
              <a:r>
                <a:rPr lang="en-US" dirty="0">
                  <a:solidFill>
                    <a:schemeClr val="tx1"/>
                  </a:solidFill>
                </a:rPr>
                <a:t>Lab code: string</a:t>
              </a:r>
            </a:p>
            <a:p>
              <a:r>
                <a:rPr lang="en-US" dirty="0">
                  <a:solidFill>
                    <a:schemeClr val="tx1"/>
                  </a:solidFill>
                </a:rPr>
                <a:t>Julian day: string (num)</a:t>
              </a:r>
            </a:p>
            <a:p>
              <a:r>
                <a:rPr lang="en-US" dirty="0">
                  <a:solidFill>
                    <a:schemeClr val="tx1"/>
                  </a:solidFill>
                </a:rPr>
                <a:t>Section code: string</a:t>
              </a:r>
            </a:p>
            <a:p>
              <a:r>
                <a:rPr lang="en-US" dirty="0">
                  <a:solidFill>
                    <a:schemeClr val="tx1"/>
                  </a:solidFill>
                </a:rPr>
                <a:t>Counter: string (num)</a:t>
              </a:r>
            </a:p>
          </p:txBody>
        </p:sp>
        <p:sp>
          <p:nvSpPr>
            <p:cNvPr id="12" name="Rectangle 11">
              <a:extLst>
                <a:ext uri="{FF2B5EF4-FFF2-40B4-BE49-F238E27FC236}">
                  <a16:creationId xmlns:a16="http://schemas.microsoft.com/office/drawing/2014/main" id="{99A45D6F-DD22-938C-B8C8-348D560DC6D8}"/>
                </a:ext>
              </a:extLst>
            </p:cNvPr>
            <p:cNvSpPr/>
            <p:nvPr/>
          </p:nvSpPr>
          <p:spPr>
            <a:xfrm>
              <a:off x="1161534" y="3590277"/>
              <a:ext cx="2347785" cy="354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nvGrpSpPr>
          <p:cNvPr id="16" name="Group 15">
            <a:extLst>
              <a:ext uri="{FF2B5EF4-FFF2-40B4-BE49-F238E27FC236}">
                <a16:creationId xmlns:a16="http://schemas.microsoft.com/office/drawing/2014/main" id="{BDE0DE3E-1AA7-4899-C1F7-4385420B31A1}"/>
              </a:ext>
            </a:extLst>
          </p:cNvPr>
          <p:cNvGrpSpPr/>
          <p:nvPr/>
        </p:nvGrpSpPr>
        <p:grpSpPr>
          <a:xfrm>
            <a:off x="3987672" y="3590276"/>
            <a:ext cx="2306041" cy="2316254"/>
            <a:chOff x="3789960" y="3590276"/>
            <a:chExt cx="2306041" cy="2316254"/>
          </a:xfrm>
        </p:grpSpPr>
        <p:sp>
          <p:nvSpPr>
            <p:cNvPr id="13" name="Rectangle 12">
              <a:extLst>
                <a:ext uri="{FF2B5EF4-FFF2-40B4-BE49-F238E27FC236}">
                  <a16:creationId xmlns:a16="http://schemas.microsoft.com/office/drawing/2014/main" id="{FFA6BD30-59B6-AB3E-FF52-06EE8A4F794F}"/>
                </a:ext>
              </a:extLst>
            </p:cNvPr>
            <p:cNvSpPr/>
            <p:nvPr/>
          </p:nvSpPr>
          <p:spPr>
            <a:xfrm>
              <a:off x="3789961" y="3590277"/>
              <a:ext cx="2306040" cy="23162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Address</a:t>
              </a:r>
            </a:p>
            <a:p>
              <a:r>
                <a:rPr lang="en-US" dirty="0">
                  <a:solidFill>
                    <a:schemeClr val="tx1"/>
                  </a:solidFill>
                </a:rPr>
                <a:t>Name: string</a:t>
              </a:r>
            </a:p>
            <a:p>
              <a:r>
                <a:rPr lang="en-US" dirty="0">
                  <a:solidFill>
                    <a:schemeClr val="tx1"/>
                  </a:solidFill>
                </a:rPr>
                <a:t>Street number: string</a:t>
              </a:r>
            </a:p>
            <a:p>
              <a:r>
                <a:rPr lang="en-US" dirty="0">
                  <a:solidFill>
                    <a:schemeClr val="tx1"/>
                  </a:solidFill>
                </a:rPr>
                <a:t>Street name: string</a:t>
              </a:r>
            </a:p>
            <a:p>
              <a:r>
                <a:rPr lang="en-US" dirty="0">
                  <a:solidFill>
                    <a:schemeClr val="tx1"/>
                  </a:solidFill>
                </a:rPr>
                <a:t>Apt </a:t>
              </a:r>
              <a:r>
                <a:rPr lang="en-US" dirty="0" err="1">
                  <a:solidFill>
                    <a:schemeClr val="tx1"/>
                  </a:solidFill>
                </a:rPr>
                <a:t>number:string</a:t>
              </a:r>
              <a:endParaRPr lang="en-US" dirty="0">
                <a:solidFill>
                  <a:schemeClr val="tx1"/>
                </a:solidFill>
              </a:endParaRPr>
            </a:p>
            <a:p>
              <a:r>
                <a:rPr lang="en-US" dirty="0">
                  <a:solidFill>
                    <a:schemeClr val="tx1"/>
                  </a:solidFill>
                </a:rPr>
                <a:t>City: string</a:t>
              </a:r>
            </a:p>
            <a:p>
              <a:r>
                <a:rPr lang="en-US" dirty="0">
                  <a:solidFill>
                    <a:schemeClr val="tx1"/>
                  </a:solidFill>
                </a:rPr>
                <a:t>State: string (</a:t>
              </a:r>
              <a:r>
                <a:rPr lang="en-US" dirty="0" err="1">
                  <a:solidFill>
                    <a:schemeClr val="tx1"/>
                  </a:solidFill>
                </a:rPr>
                <a:t>codeset</a:t>
              </a:r>
              <a:r>
                <a:rPr lang="en-US" dirty="0">
                  <a:solidFill>
                    <a:schemeClr val="tx1"/>
                  </a:solidFill>
                </a:rPr>
                <a:t>)</a:t>
              </a:r>
            </a:p>
            <a:p>
              <a:r>
                <a:rPr lang="en-US" dirty="0">
                  <a:solidFill>
                    <a:schemeClr val="tx1"/>
                  </a:solidFill>
                </a:rPr>
                <a:t>Zip code: str (num, 5)</a:t>
              </a:r>
            </a:p>
          </p:txBody>
        </p:sp>
        <p:sp>
          <p:nvSpPr>
            <p:cNvPr id="14" name="Rectangle 13">
              <a:extLst>
                <a:ext uri="{FF2B5EF4-FFF2-40B4-BE49-F238E27FC236}">
                  <a16:creationId xmlns:a16="http://schemas.microsoft.com/office/drawing/2014/main" id="{79D24C0E-CE00-1CBC-D676-D635AA20AC46}"/>
                </a:ext>
              </a:extLst>
            </p:cNvPr>
            <p:cNvSpPr/>
            <p:nvPr/>
          </p:nvSpPr>
          <p:spPr>
            <a:xfrm>
              <a:off x="3789960" y="3590276"/>
              <a:ext cx="2306040" cy="354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sp>
        <p:nvSpPr>
          <p:cNvPr id="7" name="TextBox 6">
            <a:extLst>
              <a:ext uri="{FF2B5EF4-FFF2-40B4-BE49-F238E27FC236}">
                <a16:creationId xmlns:a16="http://schemas.microsoft.com/office/drawing/2014/main" id="{AB0A91A0-39A1-C37A-B763-3C1A4ADC411B}"/>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03794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AC48-D6EF-42B7-6087-6F1FEDAAAF1F}"/>
              </a:ext>
            </a:extLst>
          </p:cNvPr>
          <p:cNvSpPr>
            <a:spLocks noGrp="1"/>
          </p:cNvSpPr>
          <p:nvPr>
            <p:ph type="title"/>
          </p:nvPr>
        </p:nvSpPr>
        <p:spPr/>
        <p:txBody>
          <a:bodyPr/>
          <a:lstStyle/>
          <a:p>
            <a:r>
              <a:rPr lang="en-US" dirty="0"/>
              <a:t>How do computers store data?</a:t>
            </a:r>
          </a:p>
        </p:txBody>
      </p:sp>
      <p:sp>
        <p:nvSpPr>
          <p:cNvPr id="3" name="Content Placeholder 2">
            <a:extLst>
              <a:ext uri="{FF2B5EF4-FFF2-40B4-BE49-F238E27FC236}">
                <a16:creationId xmlns:a16="http://schemas.microsoft.com/office/drawing/2014/main" id="{64476130-61D8-34DC-F595-7E9D9DBB5466}"/>
              </a:ext>
            </a:extLst>
          </p:cNvPr>
          <p:cNvSpPr>
            <a:spLocks noGrp="1"/>
          </p:cNvSpPr>
          <p:nvPr>
            <p:ph idx="1"/>
          </p:nvPr>
        </p:nvSpPr>
        <p:spPr>
          <a:xfrm>
            <a:off x="1363980" y="1825626"/>
            <a:ext cx="9464040" cy="4311908"/>
          </a:xfrm>
        </p:spPr>
        <p:txBody>
          <a:bodyPr>
            <a:normAutofit fontScale="85000" lnSpcReduction="20000"/>
          </a:bodyPr>
          <a:lstStyle/>
          <a:p>
            <a:pPr>
              <a:lnSpc>
                <a:spcPct val="100000"/>
              </a:lnSpc>
            </a:pPr>
            <a:r>
              <a:rPr lang="en-US" dirty="0"/>
              <a:t>Data in working memory is volatile</a:t>
            </a:r>
          </a:p>
          <a:p>
            <a:pPr lvl="1">
              <a:lnSpc>
                <a:spcPct val="100000"/>
              </a:lnSpc>
            </a:pPr>
            <a:r>
              <a:rPr lang="en-US" dirty="0"/>
              <a:t>Lost if powered down</a:t>
            </a:r>
          </a:p>
          <a:p>
            <a:pPr>
              <a:lnSpc>
                <a:spcPct val="100000"/>
              </a:lnSpc>
            </a:pPr>
            <a:r>
              <a:rPr lang="en-US" dirty="0"/>
              <a:t>Non-volatile media (disks, tape, solid state storage, optical)</a:t>
            </a:r>
          </a:p>
          <a:p>
            <a:pPr lvl="1">
              <a:lnSpc>
                <a:spcPct val="100000"/>
              </a:lnSpc>
            </a:pPr>
            <a:r>
              <a:rPr lang="en-US" dirty="0"/>
              <a:t>Maintains state without power</a:t>
            </a:r>
          </a:p>
          <a:p>
            <a:pPr>
              <a:lnSpc>
                <a:spcPct val="100000"/>
              </a:lnSpc>
            </a:pPr>
            <a:r>
              <a:rPr lang="en-US" dirty="0"/>
              <a:t>Data can be preserved by copying it </a:t>
            </a:r>
            <a:r>
              <a:rPr lang="en-US"/>
              <a:t>to non-volatile </a:t>
            </a:r>
            <a:r>
              <a:rPr lang="en-US" dirty="0"/>
              <a:t>media in files</a:t>
            </a:r>
          </a:p>
          <a:p>
            <a:pPr lvl="1">
              <a:lnSpc>
                <a:spcPct val="100000"/>
              </a:lnSpc>
            </a:pPr>
            <a:r>
              <a:rPr lang="en-US" dirty="0"/>
              <a:t>Files are a block of binary data with a known size and position in the media</a:t>
            </a:r>
          </a:p>
          <a:p>
            <a:pPr lvl="1">
              <a:lnSpc>
                <a:spcPct val="100000"/>
              </a:lnSpc>
            </a:pPr>
            <a:r>
              <a:rPr lang="en-US" dirty="0"/>
              <a:t>Files have names, creation dates, and modification dates</a:t>
            </a:r>
          </a:p>
          <a:p>
            <a:pPr lvl="1">
              <a:lnSpc>
                <a:spcPct val="100000"/>
              </a:lnSpc>
            </a:pPr>
            <a:r>
              <a:rPr lang="en-US" dirty="0"/>
              <a:t>Filename extensions may indicate the type of file or creating program</a:t>
            </a:r>
          </a:p>
          <a:p>
            <a:pPr lvl="1">
              <a:lnSpc>
                <a:spcPct val="100000"/>
              </a:lnSpc>
            </a:pPr>
            <a:r>
              <a:rPr lang="en-US" dirty="0"/>
              <a:t>Internal structure allows data to be accurately recognized</a:t>
            </a:r>
          </a:p>
          <a:p>
            <a:pPr lvl="2">
              <a:lnSpc>
                <a:spcPct val="100000"/>
              </a:lnSpc>
            </a:pPr>
            <a:r>
              <a:rPr lang="en-US" dirty="0"/>
              <a:t>File structure may be proprietary or an open standard</a:t>
            </a:r>
          </a:p>
          <a:p>
            <a:pPr lvl="1">
              <a:lnSpc>
                <a:spcPct val="100000"/>
              </a:lnSpc>
            </a:pPr>
            <a:endParaRPr lang="en-US" dirty="0"/>
          </a:p>
        </p:txBody>
      </p:sp>
      <p:sp>
        <p:nvSpPr>
          <p:cNvPr id="4" name="TextBox 3">
            <a:extLst>
              <a:ext uri="{FF2B5EF4-FFF2-40B4-BE49-F238E27FC236}">
                <a16:creationId xmlns:a16="http://schemas.microsoft.com/office/drawing/2014/main" id="{CBFDD7A5-EEF9-F775-1598-72126C5DEF56}"/>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4152733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6DF1-2214-C449-A82E-BB0A665F7ADE}"/>
              </a:ext>
            </a:extLst>
          </p:cNvPr>
          <p:cNvSpPr>
            <a:spLocks noGrp="1"/>
          </p:cNvSpPr>
          <p:nvPr>
            <p:ph type="title"/>
          </p:nvPr>
        </p:nvSpPr>
        <p:spPr/>
        <p:txBody>
          <a:bodyPr/>
          <a:lstStyle/>
          <a:p>
            <a:r>
              <a:rPr lang="en-US" dirty="0"/>
              <a:t>Storing data in files</a:t>
            </a:r>
          </a:p>
        </p:txBody>
      </p:sp>
      <p:sp>
        <p:nvSpPr>
          <p:cNvPr id="3" name="Content Placeholder 2">
            <a:extLst>
              <a:ext uri="{FF2B5EF4-FFF2-40B4-BE49-F238E27FC236}">
                <a16:creationId xmlns:a16="http://schemas.microsoft.com/office/drawing/2014/main" id="{F7232661-C426-2546-91AD-FC0FA1CC5592}"/>
              </a:ext>
            </a:extLst>
          </p:cNvPr>
          <p:cNvSpPr>
            <a:spLocks noGrp="1"/>
          </p:cNvSpPr>
          <p:nvPr>
            <p:ph idx="1"/>
          </p:nvPr>
        </p:nvSpPr>
        <p:spPr>
          <a:xfrm>
            <a:off x="794636" y="1915430"/>
            <a:ext cx="10929198" cy="4742641"/>
          </a:xfrm>
        </p:spPr>
        <p:txBody>
          <a:bodyPr>
            <a:normAutofit fontScale="85000" lnSpcReduction="20000"/>
          </a:bodyPr>
          <a:lstStyle/>
          <a:p>
            <a:pPr>
              <a:lnSpc>
                <a:spcPct val="110000"/>
              </a:lnSpc>
            </a:pPr>
            <a:r>
              <a:rPr lang="en-US" sz="2400" dirty="0"/>
              <a:t>Binary files</a:t>
            </a:r>
          </a:p>
          <a:p>
            <a:pPr lvl="1">
              <a:lnSpc>
                <a:spcPct val="110000"/>
              </a:lnSpc>
            </a:pPr>
            <a:r>
              <a:rPr lang="en-US" sz="2000" dirty="0"/>
              <a:t>Binary encoding, meaning is software-specific and defined by the software authors</a:t>
            </a:r>
          </a:p>
          <a:p>
            <a:pPr lvl="1">
              <a:lnSpc>
                <a:spcPct val="110000"/>
              </a:lnSpc>
            </a:pPr>
            <a:r>
              <a:rPr lang="en-US" sz="2000" dirty="0"/>
              <a:t>Native Word, </a:t>
            </a:r>
            <a:r>
              <a:rPr lang="en-US" sz="2000" dirty="0" err="1"/>
              <a:t>Powerpoint</a:t>
            </a:r>
            <a:r>
              <a:rPr lang="en-US" sz="2000" dirty="0"/>
              <a:t>, and Excel files</a:t>
            </a:r>
          </a:p>
          <a:p>
            <a:pPr>
              <a:lnSpc>
                <a:spcPct val="110000"/>
              </a:lnSpc>
            </a:pPr>
            <a:r>
              <a:rPr lang="en-US" sz="2400" dirty="0"/>
              <a:t>Text files</a:t>
            </a:r>
          </a:p>
          <a:p>
            <a:pPr lvl="1">
              <a:lnSpc>
                <a:spcPct val="110000"/>
              </a:lnSpc>
            </a:pPr>
            <a:r>
              <a:rPr lang="en-US" sz="2000" dirty="0"/>
              <a:t>Store data as characters, including numbers</a:t>
            </a:r>
          </a:p>
          <a:p>
            <a:pPr lvl="1">
              <a:lnSpc>
                <a:spcPct val="110000"/>
              </a:lnSpc>
            </a:pPr>
            <a:r>
              <a:rPr lang="en-US" sz="2000" dirty="0"/>
              <a:t>Plain text (“flat file” or unstructured text,  </a:t>
            </a:r>
            <a:br>
              <a:rPr lang="en-US" sz="2000" dirty="0"/>
            </a:br>
            <a:r>
              <a:rPr lang="en-US" sz="2000" dirty="0"/>
              <a:t>a character string in Unicode or ASCII)</a:t>
            </a:r>
          </a:p>
          <a:p>
            <a:pPr lvl="1">
              <a:lnSpc>
                <a:spcPct val="110000"/>
              </a:lnSpc>
            </a:pPr>
            <a:r>
              <a:rPr lang="en-US" sz="2000" dirty="0"/>
              <a:t>Rich text format (RTF), character sequences </a:t>
            </a:r>
            <a:br>
              <a:rPr lang="en-US" sz="2000" dirty="0"/>
            </a:br>
            <a:r>
              <a:rPr lang="en-US" sz="2000" dirty="0"/>
              <a:t>indicate formatting</a:t>
            </a:r>
          </a:p>
          <a:p>
            <a:pPr lvl="1">
              <a:lnSpc>
                <a:spcPct val="110000"/>
              </a:lnSpc>
            </a:pPr>
            <a:r>
              <a:rPr lang="en-US" sz="2000" dirty="0"/>
              <a:t>Delimited files</a:t>
            </a:r>
          </a:p>
          <a:p>
            <a:pPr lvl="2">
              <a:lnSpc>
                <a:spcPct val="110000"/>
              </a:lnSpc>
            </a:pPr>
            <a:r>
              <a:rPr lang="en-US" sz="1800" dirty="0"/>
              <a:t>Comma separated values (CSV), quoted CSV, </a:t>
            </a:r>
            <a:br>
              <a:rPr lang="en-US" sz="1800" dirty="0"/>
            </a:br>
            <a:r>
              <a:rPr lang="en-US" sz="1800" dirty="0"/>
              <a:t>tab delimited, space delimited</a:t>
            </a:r>
          </a:p>
          <a:p>
            <a:pPr lvl="1">
              <a:lnSpc>
                <a:spcPct val="110000"/>
              </a:lnSpc>
            </a:pPr>
            <a:r>
              <a:rPr lang="en-US" sz="2000" dirty="0"/>
              <a:t>Structured text (eg, json or xml)</a:t>
            </a:r>
          </a:p>
          <a:p>
            <a:pPr>
              <a:lnSpc>
                <a:spcPct val="110000"/>
              </a:lnSpc>
            </a:pPr>
            <a:r>
              <a:rPr lang="en-US" sz="2400" dirty="0"/>
              <a:t>Databases</a:t>
            </a:r>
          </a:p>
          <a:p>
            <a:pPr lvl="1">
              <a:lnSpc>
                <a:spcPct val="110000"/>
              </a:lnSpc>
            </a:pPr>
            <a:r>
              <a:rPr lang="en-US" sz="2000" dirty="0"/>
              <a:t>Files specially structured for rapid and reliable data storage, update, search, and retrieval</a:t>
            </a:r>
          </a:p>
        </p:txBody>
      </p:sp>
      <p:pic>
        <p:nvPicPr>
          <p:cNvPr id="11" name="Picture 10" descr="A picture containing text&#10;&#10;Description automatically generated">
            <a:extLst>
              <a:ext uri="{FF2B5EF4-FFF2-40B4-BE49-F238E27FC236}">
                <a16:creationId xmlns:a16="http://schemas.microsoft.com/office/drawing/2014/main" id="{7A6D2F14-F06F-3AF3-8598-FC67465A8B9C}"/>
              </a:ext>
            </a:extLst>
          </p:cNvPr>
          <p:cNvPicPr>
            <a:picLocks noChangeAspect="1"/>
          </p:cNvPicPr>
          <p:nvPr/>
        </p:nvPicPr>
        <p:blipFill>
          <a:blip r:embed="rId2"/>
          <a:stretch>
            <a:fillRect/>
          </a:stretch>
        </p:blipFill>
        <p:spPr>
          <a:xfrm>
            <a:off x="7194916" y="3185665"/>
            <a:ext cx="3718042" cy="1325563"/>
          </a:xfrm>
          <a:prstGeom prst="rect">
            <a:avLst/>
          </a:prstGeom>
          <a:effectLst>
            <a:outerShdw blurRad="50800" dist="38100" dir="5400000" algn="t" rotWithShape="0">
              <a:prstClr val="black">
                <a:alpha val="40000"/>
              </a:prstClr>
            </a:outerShdw>
          </a:effectLst>
        </p:spPr>
      </p:pic>
      <p:pic>
        <p:nvPicPr>
          <p:cNvPr id="13" name="Picture 12" descr="Graphical user interface, text, application, email&#10;&#10;Description automatically generated">
            <a:extLst>
              <a:ext uri="{FF2B5EF4-FFF2-40B4-BE49-F238E27FC236}">
                <a16:creationId xmlns:a16="http://schemas.microsoft.com/office/drawing/2014/main" id="{8B0D2089-0191-B452-AD5C-6F57D08EC786}"/>
              </a:ext>
            </a:extLst>
          </p:cNvPr>
          <p:cNvPicPr>
            <a:picLocks noChangeAspect="1"/>
          </p:cNvPicPr>
          <p:nvPr/>
        </p:nvPicPr>
        <p:blipFill>
          <a:blip r:embed="rId3"/>
          <a:stretch>
            <a:fillRect/>
          </a:stretch>
        </p:blipFill>
        <p:spPr>
          <a:xfrm>
            <a:off x="7194916" y="4673543"/>
            <a:ext cx="3718042" cy="1330753"/>
          </a:xfrm>
          <a:prstGeom prst="rect">
            <a:avLst/>
          </a:prstGeom>
          <a:effectLst>
            <a:outerShdw blurRad="50800" dist="38100" dir="5400000" algn="t" rotWithShape="0">
              <a:prstClr val="black">
                <a:alpha val="40000"/>
              </a:prstClr>
            </a:outerShdw>
          </a:effectLst>
        </p:spPr>
      </p:pic>
      <p:sp>
        <p:nvSpPr>
          <p:cNvPr id="14" name="TextBox 13">
            <a:extLst>
              <a:ext uri="{FF2B5EF4-FFF2-40B4-BE49-F238E27FC236}">
                <a16:creationId xmlns:a16="http://schemas.microsoft.com/office/drawing/2014/main" id="{3AD52B48-8664-EBB5-2B53-3BB7C33E27DE}"/>
              </a:ext>
            </a:extLst>
          </p:cNvPr>
          <p:cNvSpPr txBox="1"/>
          <p:nvPr/>
        </p:nvSpPr>
        <p:spPr>
          <a:xfrm>
            <a:off x="7090707" y="2719749"/>
            <a:ext cx="1963230" cy="369332"/>
          </a:xfrm>
          <a:prstGeom prst="rect">
            <a:avLst/>
          </a:prstGeom>
          <a:noFill/>
        </p:spPr>
        <p:txBody>
          <a:bodyPr wrap="none" rtlCol="0">
            <a:spAutoFit/>
          </a:bodyPr>
          <a:lstStyle/>
          <a:p>
            <a:r>
              <a:rPr lang="en-US" dirty="0"/>
              <a:t>ASCII-encoded text</a:t>
            </a:r>
          </a:p>
        </p:txBody>
      </p:sp>
      <p:sp>
        <p:nvSpPr>
          <p:cNvPr id="4" name="TextBox 3">
            <a:extLst>
              <a:ext uri="{FF2B5EF4-FFF2-40B4-BE49-F238E27FC236}">
                <a16:creationId xmlns:a16="http://schemas.microsoft.com/office/drawing/2014/main" id="{A5D3B114-5CF0-3388-59C6-12E27A68E8F5}"/>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415259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7F55B-3BCC-A941-9349-0A6EA3D959C9}"/>
              </a:ext>
            </a:extLst>
          </p:cNvPr>
          <p:cNvSpPr>
            <a:spLocks noGrp="1"/>
          </p:cNvSpPr>
          <p:nvPr>
            <p:ph type="title"/>
          </p:nvPr>
        </p:nvSpPr>
        <p:spPr/>
        <p:txBody>
          <a:bodyPr/>
          <a:lstStyle/>
          <a:p>
            <a:r>
              <a:rPr lang="en-US" dirty="0"/>
              <a:t>Delimited files</a:t>
            </a:r>
          </a:p>
        </p:txBody>
      </p:sp>
      <p:sp>
        <p:nvSpPr>
          <p:cNvPr id="14" name="Content Placeholder 13">
            <a:extLst>
              <a:ext uri="{FF2B5EF4-FFF2-40B4-BE49-F238E27FC236}">
                <a16:creationId xmlns:a16="http://schemas.microsoft.com/office/drawing/2014/main" id="{E27C2D22-9E8E-994D-A134-EBFA78CACC74}"/>
              </a:ext>
            </a:extLst>
          </p:cNvPr>
          <p:cNvSpPr>
            <a:spLocks noGrp="1"/>
          </p:cNvSpPr>
          <p:nvPr>
            <p:ph idx="1"/>
          </p:nvPr>
        </p:nvSpPr>
        <p:spPr>
          <a:xfrm>
            <a:off x="838199" y="2623929"/>
            <a:ext cx="3044687" cy="3553033"/>
          </a:xfrm>
        </p:spPr>
        <p:txBody>
          <a:bodyPr>
            <a:normAutofit lnSpcReduction="10000"/>
          </a:bodyPr>
          <a:lstStyle/>
          <a:p>
            <a:pPr marL="0" indent="0">
              <a:buNone/>
            </a:pPr>
            <a:r>
              <a:rPr lang="en-US" dirty="0"/>
              <a:t>Comma separated values (CSV)</a:t>
            </a:r>
          </a:p>
          <a:p>
            <a:endParaRPr lang="en-US" dirty="0"/>
          </a:p>
          <a:p>
            <a:endParaRPr lang="en-US" dirty="0"/>
          </a:p>
          <a:p>
            <a:endParaRPr lang="en-US" dirty="0"/>
          </a:p>
          <a:p>
            <a:pPr marL="0" indent="0">
              <a:buNone/>
            </a:pPr>
            <a:r>
              <a:rPr lang="en-US" dirty="0"/>
              <a:t>Quoted CSV</a:t>
            </a:r>
          </a:p>
        </p:txBody>
      </p:sp>
      <p:pic>
        <p:nvPicPr>
          <p:cNvPr id="7" name="Picture 6">
            <a:extLst>
              <a:ext uri="{FF2B5EF4-FFF2-40B4-BE49-F238E27FC236}">
                <a16:creationId xmlns:a16="http://schemas.microsoft.com/office/drawing/2014/main" id="{DA8D1439-755D-4F46-8FE7-906A5B42E7BC}"/>
              </a:ext>
            </a:extLst>
          </p:cNvPr>
          <p:cNvPicPr>
            <a:picLocks noChangeAspect="1"/>
          </p:cNvPicPr>
          <p:nvPr/>
        </p:nvPicPr>
        <p:blipFill>
          <a:blip r:embed="rId2"/>
          <a:stretch>
            <a:fillRect/>
          </a:stretch>
        </p:blipFill>
        <p:spPr>
          <a:xfrm>
            <a:off x="4317721" y="2447784"/>
            <a:ext cx="6192009" cy="1325562"/>
          </a:xfrm>
          <a:prstGeom prst="rect">
            <a:avLst/>
          </a:prstGeom>
          <a:ln>
            <a:solidFill>
              <a:srgbClr val="C6CFD2"/>
            </a:solidFill>
          </a:ln>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71541218-708C-7942-8DFA-E59C0F9FCA1E}"/>
              </a:ext>
            </a:extLst>
          </p:cNvPr>
          <p:cNvPicPr>
            <a:picLocks noChangeAspect="1"/>
          </p:cNvPicPr>
          <p:nvPr/>
        </p:nvPicPr>
        <p:blipFill>
          <a:blip r:embed="rId3"/>
          <a:stretch>
            <a:fillRect/>
          </a:stretch>
        </p:blipFill>
        <p:spPr>
          <a:xfrm>
            <a:off x="4963491" y="555676"/>
            <a:ext cx="6362700" cy="952500"/>
          </a:xfrm>
          <a:prstGeom prst="rect">
            <a:avLst/>
          </a:prstGeom>
          <a:ln>
            <a:solidFill>
              <a:srgbClr val="C6CFD2"/>
            </a:solidFill>
          </a:ln>
          <a:effectLst>
            <a:outerShdw blurRad="50800" dist="38100" dir="5400000" algn="t" rotWithShape="0">
              <a:prstClr val="black">
                <a:alpha val="40000"/>
              </a:prstClr>
            </a:outerShdw>
          </a:effectLst>
        </p:spPr>
      </p:pic>
      <p:pic>
        <p:nvPicPr>
          <p:cNvPr id="4" name="Picture 3" descr="Text&#10;&#10;Description automatically generated">
            <a:extLst>
              <a:ext uri="{FF2B5EF4-FFF2-40B4-BE49-F238E27FC236}">
                <a16:creationId xmlns:a16="http://schemas.microsoft.com/office/drawing/2014/main" id="{415FC675-800E-BBF7-1195-DDE33B6DF7DE}"/>
              </a:ext>
            </a:extLst>
          </p:cNvPr>
          <p:cNvPicPr>
            <a:picLocks noChangeAspect="1"/>
          </p:cNvPicPr>
          <p:nvPr/>
        </p:nvPicPr>
        <p:blipFill>
          <a:blip r:embed="rId4"/>
          <a:stretch>
            <a:fillRect/>
          </a:stretch>
        </p:blipFill>
        <p:spPr>
          <a:xfrm>
            <a:off x="3191244" y="4530442"/>
            <a:ext cx="8419938" cy="1425858"/>
          </a:xfrm>
          <a:prstGeom prst="rect">
            <a:avLst/>
          </a:prstGeom>
          <a:ln>
            <a:solidFill>
              <a:schemeClr val="bg2">
                <a:lumMod val="90000"/>
              </a:schemeClr>
            </a:solidFill>
          </a:ln>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80AD7C60-1D53-3D00-4211-2BD4E1D92666}"/>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157506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86EA-645F-624B-901C-7BBF816C4FA5}"/>
              </a:ext>
            </a:extLst>
          </p:cNvPr>
          <p:cNvSpPr>
            <a:spLocks noGrp="1"/>
          </p:cNvSpPr>
          <p:nvPr>
            <p:ph type="title"/>
          </p:nvPr>
        </p:nvSpPr>
        <p:spPr/>
        <p:txBody>
          <a:bodyPr/>
          <a:lstStyle/>
          <a:p>
            <a:r>
              <a:rPr lang="en-US" dirty="0"/>
              <a:t>Structured text</a:t>
            </a:r>
          </a:p>
        </p:txBody>
      </p:sp>
      <p:pic>
        <p:nvPicPr>
          <p:cNvPr id="4" name="Picture 3">
            <a:extLst>
              <a:ext uri="{FF2B5EF4-FFF2-40B4-BE49-F238E27FC236}">
                <a16:creationId xmlns:a16="http://schemas.microsoft.com/office/drawing/2014/main" id="{5DD7033C-3D81-004E-A5C0-4ADDE4F28D7C}"/>
              </a:ext>
            </a:extLst>
          </p:cNvPr>
          <p:cNvPicPr>
            <a:picLocks noChangeAspect="1"/>
          </p:cNvPicPr>
          <p:nvPr/>
        </p:nvPicPr>
        <p:blipFill>
          <a:blip r:embed="rId3"/>
          <a:stretch>
            <a:fillRect/>
          </a:stretch>
        </p:blipFill>
        <p:spPr>
          <a:xfrm>
            <a:off x="4963491" y="555676"/>
            <a:ext cx="6362700" cy="952500"/>
          </a:xfrm>
          <a:prstGeom prst="rect">
            <a:avLst/>
          </a:prstGeom>
          <a:ln>
            <a:solidFill>
              <a:srgbClr val="C6CFD2"/>
            </a:solidFill>
          </a:ln>
          <a:effectLst>
            <a:outerShdw blurRad="50800" dist="38100" dir="5400000" algn="t" rotWithShape="0">
              <a:prstClr val="black">
                <a:alpha val="40000"/>
              </a:prstClr>
            </a:outerShdw>
          </a:effectLst>
        </p:spPr>
      </p:pic>
      <p:sp>
        <p:nvSpPr>
          <p:cNvPr id="7" name="TextBox 6">
            <a:extLst>
              <a:ext uri="{FF2B5EF4-FFF2-40B4-BE49-F238E27FC236}">
                <a16:creationId xmlns:a16="http://schemas.microsoft.com/office/drawing/2014/main" id="{17816E88-9F27-DD45-9E9D-5C5B00CA8504}"/>
              </a:ext>
            </a:extLst>
          </p:cNvPr>
          <p:cNvSpPr txBox="1"/>
          <p:nvPr/>
        </p:nvSpPr>
        <p:spPr>
          <a:xfrm>
            <a:off x="6025095" y="1775223"/>
            <a:ext cx="5611918" cy="1077218"/>
          </a:xfrm>
          <a:prstGeom prst="rect">
            <a:avLst/>
          </a:prstGeom>
          <a:noFill/>
        </p:spPr>
        <p:txBody>
          <a:bodyPr wrap="square" rtlCol="0">
            <a:spAutoFit/>
          </a:bodyPr>
          <a:lstStyle/>
          <a:p>
            <a:pPr algn="ctr"/>
            <a:r>
              <a:rPr lang="en-US" sz="3200" dirty="0"/>
              <a:t>Extensible Markup Language (XML)</a:t>
            </a:r>
          </a:p>
        </p:txBody>
      </p:sp>
      <p:sp>
        <p:nvSpPr>
          <p:cNvPr id="8" name="TextBox 7">
            <a:extLst>
              <a:ext uri="{FF2B5EF4-FFF2-40B4-BE49-F238E27FC236}">
                <a16:creationId xmlns:a16="http://schemas.microsoft.com/office/drawing/2014/main" id="{BA0D71E6-EA90-E94B-9F56-1CC772CF38B7}"/>
              </a:ext>
            </a:extLst>
          </p:cNvPr>
          <p:cNvSpPr txBox="1"/>
          <p:nvPr/>
        </p:nvSpPr>
        <p:spPr>
          <a:xfrm>
            <a:off x="702893" y="1775223"/>
            <a:ext cx="4906170" cy="1077218"/>
          </a:xfrm>
          <a:prstGeom prst="rect">
            <a:avLst/>
          </a:prstGeom>
          <a:noFill/>
        </p:spPr>
        <p:txBody>
          <a:bodyPr wrap="square" rtlCol="0">
            <a:spAutoFit/>
          </a:bodyPr>
          <a:lstStyle/>
          <a:p>
            <a:pPr algn="ctr"/>
            <a:r>
              <a:rPr lang="en-US" sz="3200" dirty="0" err="1"/>
              <a:t>Javascript</a:t>
            </a:r>
            <a:r>
              <a:rPr lang="en-US" sz="3200" dirty="0"/>
              <a:t> Object Notation (JSON)</a:t>
            </a:r>
          </a:p>
        </p:txBody>
      </p:sp>
      <p:pic>
        <p:nvPicPr>
          <p:cNvPr id="10" name="Picture 9">
            <a:extLst>
              <a:ext uri="{FF2B5EF4-FFF2-40B4-BE49-F238E27FC236}">
                <a16:creationId xmlns:a16="http://schemas.microsoft.com/office/drawing/2014/main" id="{ADEE8F34-B21C-A542-BD66-905D8D0CD4AE}"/>
              </a:ext>
            </a:extLst>
          </p:cNvPr>
          <p:cNvPicPr>
            <a:picLocks noChangeAspect="1"/>
          </p:cNvPicPr>
          <p:nvPr/>
        </p:nvPicPr>
        <p:blipFill>
          <a:blip r:embed="rId4"/>
          <a:stretch>
            <a:fillRect/>
          </a:stretch>
        </p:blipFill>
        <p:spPr>
          <a:xfrm>
            <a:off x="6341171" y="3071628"/>
            <a:ext cx="2520667" cy="2706757"/>
          </a:xfrm>
          <a:prstGeom prst="rect">
            <a:avLst/>
          </a:prstGeom>
          <a:ln>
            <a:solidFill>
              <a:schemeClr val="bg2">
                <a:lumMod val="90000"/>
              </a:schemeClr>
            </a:solidFill>
          </a:ln>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FF48FB55-1478-C842-8F12-2AD30CCDF2E9}"/>
              </a:ext>
            </a:extLst>
          </p:cNvPr>
          <p:cNvSpPr txBox="1"/>
          <p:nvPr/>
        </p:nvSpPr>
        <p:spPr>
          <a:xfrm>
            <a:off x="8916524" y="3376669"/>
            <a:ext cx="2695353" cy="2169825"/>
          </a:xfrm>
          <a:prstGeom prst="rect">
            <a:avLst/>
          </a:prstGeom>
          <a:noFill/>
        </p:spPr>
        <p:txBody>
          <a:bodyPr wrap="none" rtlCol="0">
            <a:spAutoFit/>
          </a:bodyPr>
          <a:lstStyle/>
          <a:p>
            <a:pPr marL="171450" indent="-158750">
              <a:spcBef>
                <a:spcPts val="1800"/>
              </a:spcBef>
              <a:buFont typeface="Arial" panose="020B0604020202020204" pitchFamily="34" charset="0"/>
              <a:buChar char="•"/>
            </a:pPr>
            <a:r>
              <a:rPr lang="en-US" dirty="0"/>
              <a:t>Tags “contain” values</a:t>
            </a:r>
          </a:p>
          <a:p>
            <a:pPr marL="171450" indent="-158750">
              <a:spcBef>
                <a:spcPts val="1800"/>
              </a:spcBef>
              <a:buFont typeface="Arial" panose="020B0604020202020204" pitchFamily="34" charset="0"/>
              <a:buChar char="•"/>
            </a:pPr>
            <a:r>
              <a:rPr lang="en-US" dirty="0"/>
              <a:t>Opening and closing tags</a:t>
            </a:r>
          </a:p>
          <a:p>
            <a:pPr marL="171450" indent="-158750">
              <a:spcBef>
                <a:spcPts val="1800"/>
              </a:spcBef>
              <a:buFont typeface="Arial" panose="020B0604020202020204" pitchFamily="34" charset="0"/>
              <a:buChar char="•"/>
            </a:pPr>
            <a:r>
              <a:rPr lang="en-US" dirty="0"/>
              <a:t>Nested tags</a:t>
            </a:r>
          </a:p>
          <a:p>
            <a:pPr marL="171450" indent="-158750">
              <a:spcBef>
                <a:spcPts val="1800"/>
              </a:spcBef>
              <a:buFont typeface="Arial" panose="020B0604020202020204" pitchFamily="34" charset="0"/>
              <a:buChar char="•"/>
            </a:pPr>
            <a:r>
              <a:rPr lang="en-US" dirty="0"/>
              <a:t>Larger files but</a:t>
            </a:r>
            <a:br>
              <a:rPr lang="en-US" dirty="0"/>
            </a:br>
            <a:r>
              <a:rPr lang="en-US" dirty="0"/>
              <a:t>most flexible</a:t>
            </a:r>
          </a:p>
        </p:txBody>
      </p:sp>
      <p:sp>
        <p:nvSpPr>
          <p:cNvPr id="14" name="TextBox 13">
            <a:extLst>
              <a:ext uri="{FF2B5EF4-FFF2-40B4-BE49-F238E27FC236}">
                <a16:creationId xmlns:a16="http://schemas.microsoft.com/office/drawing/2014/main" id="{F5FE3425-635A-1E4D-905A-343A42E4D195}"/>
              </a:ext>
            </a:extLst>
          </p:cNvPr>
          <p:cNvSpPr txBox="1"/>
          <p:nvPr/>
        </p:nvSpPr>
        <p:spPr>
          <a:xfrm>
            <a:off x="3626690" y="4103135"/>
            <a:ext cx="2276392" cy="1200329"/>
          </a:xfrm>
          <a:prstGeom prst="rect">
            <a:avLst/>
          </a:prstGeom>
          <a:noFill/>
        </p:spPr>
        <p:txBody>
          <a:bodyPr wrap="none" rtlCol="0">
            <a:spAutoFit/>
          </a:bodyPr>
          <a:lstStyle/>
          <a:p>
            <a:pPr marL="171450" indent="-158750">
              <a:buFont typeface="Arial" panose="020B0604020202020204" pitchFamily="34" charset="0"/>
              <a:buChar char="•"/>
            </a:pPr>
            <a:r>
              <a:rPr lang="en-US" dirty="0"/>
              <a:t>Attribute-value pairs</a:t>
            </a:r>
          </a:p>
          <a:p>
            <a:pPr marL="171450" indent="-158750">
              <a:buFont typeface="Arial" panose="020B0604020202020204" pitchFamily="34" charset="0"/>
              <a:buChar char="•"/>
            </a:pPr>
            <a:endParaRPr lang="en-US" dirty="0"/>
          </a:p>
          <a:p>
            <a:pPr marL="171450" indent="-158750">
              <a:buFont typeface="Arial" panose="020B0604020202020204" pitchFamily="34" charset="0"/>
              <a:buChar char="•"/>
            </a:pPr>
            <a:r>
              <a:rPr lang="en-US" dirty="0"/>
              <a:t>Requires attribute</a:t>
            </a:r>
            <a:br>
              <a:rPr lang="en-US" dirty="0"/>
            </a:br>
            <a:r>
              <a:rPr lang="en-US" dirty="0"/>
              <a:t>names for all values</a:t>
            </a:r>
          </a:p>
        </p:txBody>
      </p:sp>
      <p:pic>
        <p:nvPicPr>
          <p:cNvPr id="5" name="Picture 4">
            <a:extLst>
              <a:ext uri="{FF2B5EF4-FFF2-40B4-BE49-F238E27FC236}">
                <a16:creationId xmlns:a16="http://schemas.microsoft.com/office/drawing/2014/main" id="{2A04071F-D9B6-1350-C017-FCD9BD918A82}"/>
              </a:ext>
            </a:extLst>
          </p:cNvPr>
          <p:cNvPicPr>
            <a:picLocks noChangeAspect="1"/>
          </p:cNvPicPr>
          <p:nvPr/>
        </p:nvPicPr>
        <p:blipFill>
          <a:blip r:embed="rId5"/>
          <a:stretch>
            <a:fillRect/>
          </a:stretch>
        </p:blipFill>
        <p:spPr>
          <a:xfrm>
            <a:off x="779193" y="2852441"/>
            <a:ext cx="2847497" cy="3555899"/>
          </a:xfrm>
          <a:prstGeom prst="rect">
            <a:avLst/>
          </a:prstGeom>
          <a:ln>
            <a:solidFill>
              <a:schemeClr val="bg2">
                <a:lumMod val="90000"/>
              </a:schemeClr>
            </a:solidFill>
          </a:ln>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D12ECF6C-03DE-0B06-EBAE-90F4CEB49621}"/>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2266003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D67F7-D0EF-0B43-8985-C85A405C9814}"/>
              </a:ext>
            </a:extLst>
          </p:cNvPr>
          <p:cNvSpPr>
            <a:spLocks noGrp="1"/>
          </p:cNvSpPr>
          <p:nvPr>
            <p:ph type="title"/>
          </p:nvPr>
        </p:nvSpPr>
        <p:spPr/>
        <p:txBody>
          <a:bodyPr/>
          <a:lstStyle/>
          <a:p>
            <a:r>
              <a:rPr lang="en-US" dirty="0"/>
              <a:t>Databases: Data storage plus</a:t>
            </a:r>
          </a:p>
        </p:txBody>
      </p:sp>
      <p:sp>
        <p:nvSpPr>
          <p:cNvPr id="3" name="Content Placeholder 2">
            <a:extLst>
              <a:ext uri="{FF2B5EF4-FFF2-40B4-BE49-F238E27FC236}">
                <a16:creationId xmlns:a16="http://schemas.microsoft.com/office/drawing/2014/main" id="{912A1ED7-7E4D-6D4A-A27F-C086D9A39156}"/>
              </a:ext>
            </a:extLst>
          </p:cNvPr>
          <p:cNvSpPr>
            <a:spLocks noGrp="1"/>
          </p:cNvSpPr>
          <p:nvPr>
            <p:ph idx="1"/>
          </p:nvPr>
        </p:nvSpPr>
        <p:spPr/>
        <p:txBody>
          <a:bodyPr>
            <a:normAutofit fontScale="92500" lnSpcReduction="10000"/>
          </a:bodyPr>
          <a:lstStyle/>
          <a:p>
            <a:r>
              <a:rPr lang="en-US" dirty="0"/>
              <a:t>A file or files of related data elements structured for rapid and reliable data storage update, search, and retrieval</a:t>
            </a:r>
          </a:p>
          <a:p>
            <a:pPr>
              <a:spcBef>
                <a:spcPts val="1600"/>
              </a:spcBef>
            </a:pPr>
            <a:r>
              <a:rPr lang="en-US" dirty="0"/>
              <a:t>Database management system (DBMS)</a:t>
            </a:r>
          </a:p>
          <a:p>
            <a:pPr lvl="1"/>
            <a:r>
              <a:rPr lang="en-US" dirty="0"/>
              <a:t>Collection of programs that allows multiple users to create, maintain, and use databases</a:t>
            </a:r>
          </a:p>
          <a:p>
            <a:pPr lvl="1"/>
            <a:r>
              <a:rPr lang="en-US" dirty="0"/>
              <a:t>Controls user access to the data</a:t>
            </a:r>
          </a:p>
          <a:p>
            <a:pPr lvl="1"/>
            <a:r>
              <a:rPr lang="en-US" dirty="0"/>
              <a:t>Indexes and sorts data to allow rapid numerical and text query</a:t>
            </a:r>
          </a:p>
          <a:p>
            <a:pPr lvl="1"/>
            <a:r>
              <a:rPr lang="en-US" dirty="0"/>
              <a:t>May provide error checking and other data integrity features</a:t>
            </a:r>
          </a:p>
          <a:p>
            <a:pPr lvl="1"/>
            <a:r>
              <a:rPr lang="en-US" dirty="0"/>
              <a:t>May allow databases that are larger than RAM</a:t>
            </a:r>
          </a:p>
          <a:p>
            <a:pPr lvl="1"/>
            <a:endParaRPr lang="en-US" dirty="0"/>
          </a:p>
        </p:txBody>
      </p:sp>
      <p:sp>
        <p:nvSpPr>
          <p:cNvPr id="4" name="TextBox 3">
            <a:extLst>
              <a:ext uri="{FF2B5EF4-FFF2-40B4-BE49-F238E27FC236}">
                <a16:creationId xmlns:a16="http://schemas.microsoft.com/office/drawing/2014/main" id="{05F70677-5344-EAB6-C9DD-AB44B42D7FF1}"/>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8540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35000948e32_0_14"/>
          <p:cNvSpPr txBox="1">
            <a:spLocks noGrp="1"/>
          </p:cNvSpPr>
          <p:nvPr>
            <p:ph type="body" idx="1"/>
          </p:nvPr>
        </p:nvSpPr>
        <p:spPr>
          <a:xfrm>
            <a:off x="838200" y="2184996"/>
            <a:ext cx="10515600" cy="3937800"/>
          </a:xfrm>
          <a:prstGeom prst="rect">
            <a:avLst/>
          </a:prstGeom>
          <a:noFill/>
          <a:ln>
            <a:noFill/>
          </a:ln>
        </p:spPr>
        <p:txBody>
          <a:bodyPr spcFirstLastPara="1" wrap="square" lIns="91425" tIns="45700" rIns="91425" bIns="45700" anchor="t" anchorCtr="0">
            <a:normAutofit/>
          </a:bodyPr>
          <a:lstStyle/>
          <a:p>
            <a:pPr marL="457200" lvl="0" indent="0" algn="l" rtl="0">
              <a:lnSpc>
                <a:spcPct val="122222"/>
              </a:lnSpc>
              <a:spcBef>
                <a:spcPts val="1000"/>
              </a:spcBef>
              <a:spcAft>
                <a:spcPts val="0"/>
              </a:spcAft>
              <a:buSzPts val="3000"/>
              <a:buNone/>
            </a:pPr>
            <a:r>
              <a:rPr lang="en-US" sz="3000" dirty="0"/>
              <a:t>Clinicians at one of your academic health system’s sites are reporting a positivity rate for norovirus that is higher than expected from your gastrointestinal pathogen molecular testing panel.</a:t>
            </a:r>
            <a:endParaRPr sz="3000" dirty="0"/>
          </a:p>
          <a:p>
            <a:pPr marL="457200" lvl="0" indent="0" algn="l" rtl="0">
              <a:lnSpc>
                <a:spcPct val="122222"/>
              </a:lnSpc>
              <a:spcBef>
                <a:spcPts val="1000"/>
              </a:spcBef>
              <a:spcAft>
                <a:spcPts val="0"/>
              </a:spcAft>
              <a:buSzPts val="3000"/>
              <a:buNone/>
            </a:pPr>
            <a:endParaRPr dirty="0"/>
          </a:p>
        </p:txBody>
      </p:sp>
      <p:sp>
        <p:nvSpPr>
          <p:cNvPr id="140" name="Google Shape;140;g35000948e32_0_14"/>
          <p:cNvSpPr txBox="1">
            <a:spLocks noGrp="1"/>
          </p:cNvSpPr>
          <p:nvPr>
            <p:ph type="title"/>
          </p:nvPr>
        </p:nvSpPr>
        <p:spPr>
          <a:xfrm>
            <a:off x="838200" y="958025"/>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What’s your problem? Laboratory quality</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E2125-3DE9-0839-CAEC-BD2ED3BEF66F}"/>
              </a:ext>
            </a:extLst>
          </p:cNvPr>
          <p:cNvSpPr>
            <a:spLocks noGrp="1"/>
          </p:cNvSpPr>
          <p:nvPr>
            <p:ph type="title"/>
          </p:nvPr>
        </p:nvSpPr>
        <p:spPr/>
        <p:txBody>
          <a:bodyPr/>
          <a:lstStyle/>
          <a:p>
            <a:r>
              <a:rPr lang="en-US" dirty="0"/>
              <a:t>Data quality</a:t>
            </a:r>
          </a:p>
        </p:txBody>
      </p:sp>
      <p:graphicFrame>
        <p:nvGraphicFramePr>
          <p:cNvPr id="4" name="Table 4">
            <a:extLst>
              <a:ext uri="{FF2B5EF4-FFF2-40B4-BE49-F238E27FC236}">
                <a16:creationId xmlns:a16="http://schemas.microsoft.com/office/drawing/2014/main" id="{BE05CE93-14E2-4611-C3C7-1C5963692D0A}"/>
              </a:ext>
            </a:extLst>
          </p:cNvPr>
          <p:cNvGraphicFramePr>
            <a:graphicFrameLocks noGrp="1"/>
          </p:cNvGraphicFramePr>
          <p:nvPr>
            <p:ph idx="1"/>
            <p:extLst>
              <p:ext uri="{D42A27DB-BD31-4B8C-83A1-F6EECF244321}">
                <p14:modId xmlns:p14="http://schemas.microsoft.com/office/powerpoint/2010/main" val="1635397017"/>
              </p:ext>
            </p:extLst>
          </p:nvPr>
        </p:nvGraphicFramePr>
        <p:xfrm>
          <a:off x="838200" y="1900009"/>
          <a:ext cx="10515600" cy="4242520"/>
        </p:xfrm>
        <a:graphic>
          <a:graphicData uri="http://schemas.openxmlformats.org/drawingml/2006/table">
            <a:tbl>
              <a:tblPr firstCol="1" bandRow="1">
                <a:tableStyleId>{5C22544A-7EE6-4342-B048-85BDC9FD1C3A}</a:tableStyleId>
              </a:tblPr>
              <a:tblGrid>
                <a:gridCol w="2882246">
                  <a:extLst>
                    <a:ext uri="{9D8B030D-6E8A-4147-A177-3AD203B41FA5}">
                      <a16:colId xmlns:a16="http://schemas.microsoft.com/office/drawing/2014/main" val="4146429391"/>
                    </a:ext>
                  </a:extLst>
                </a:gridCol>
                <a:gridCol w="7633354">
                  <a:extLst>
                    <a:ext uri="{9D8B030D-6E8A-4147-A177-3AD203B41FA5}">
                      <a16:colId xmlns:a16="http://schemas.microsoft.com/office/drawing/2014/main" val="2555825690"/>
                    </a:ext>
                  </a:extLst>
                </a:gridCol>
              </a:tblGrid>
              <a:tr h="848504">
                <a:tc>
                  <a:txBody>
                    <a:bodyPr/>
                    <a:lstStyle/>
                    <a:p>
                      <a:r>
                        <a:rPr lang="en-US" sz="2800" dirty="0"/>
                        <a:t> Completeness</a:t>
                      </a:r>
                    </a:p>
                  </a:txBody>
                  <a:tcPr anchor="ctr">
                    <a:solidFill>
                      <a:srgbClr val="0070C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200" dirty="0"/>
                        <a:t>Is data present and available?</a:t>
                      </a:r>
                    </a:p>
                  </a:txBody>
                  <a:tcPr anchor="ctr">
                    <a:solidFill>
                      <a:schemeClr val="accent5">
                        <a:lumMod val="60000"/>
                        <a:lumOff val="40000"/>
                      </a:schemeClr>
                    </a:solidFill>
                  </a:tcPr>
                </a:tc>
                <a:extLst>
                  <a:ext uri="{0D108BD9-81ED-4DB2-BD59-A6C34878D82A}">
                    <a16:rowId xmlns:a16="http://schemas.microsoft.com/office/drawing/2014/main" val="2870412862"/>
                  </a:ext>
                </a:extLst>
              </a:tr>
              <a:tr h="848504">
                <a:tc>
                  <a:txBody>
                    <a:bodyPr/>
                    <a:lstStyle/>
                    <a:p>
                      <a:r>
                        <a:rPr lang="en-US" sz="2800" dirty="0"/>
                        <a:t> Correctness</a:t>
                      </a:r>
                    </a:p>
                  </a:txBody>
                  <a:tcPr anchor="ctr">
                    <a:solidFill>
                      <a:srgbClr val="0070C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200" dirty="0"/>
                        <a:t>Is data true?</a:t>
                      </a:r>
                    </a:p>
                  </a:txBody>
                  <a:tcPr anchor="ctr">
                    <a:solidFill>
                      <a:schemeClr val="accent5">
                        <a:lumMod val="20000"/>
                        <a:lumOff val="80000"/>
                      </a:schemeClr>
                    </a:solidFill>
                  </a:tcPr>
                </a:tc>
                <a:extLst>
                  <a:ext uri="{0D108BD9-81ED-4DB2-BD59-A6C34878D82A}">
                    <a16:rowId xmlns:a16="http://schemas.microsoft.com/office/drawing/2014/main" val="1377506436"/>
                  </a:ext>
                </a:extLst>
              </a:tr>
              <a:tr h="848504">
                <a:tc>
                  <a:txBody>
                    <a:bodyPr/>
                    <a:lstStyle/>
                    <a:p>
                      <a:r>
                        <a:rPr lang="en-US" sz="2800" dirty="0"/>
                        <a:t> Concordance</a:t>
                      </a:r>
                    </a:p>
                  </a:txBody>
                  <a:tcPr anchor="ctr">
                    <a:solidFill>
                      <a:srgbClr val="0070C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200" dirty="0"/>
                        <a:t>Is there agreement and consistency between data elements?</a:t>
                      </a:r>
                    </a:p>
                  </a:txBody>
                  <a:tcPr anchor="ctr">
                    <a:solidFill>
                      <a:schemeClr val="accent5">
                        <a:lumMod val="60000"/>
                        <a:lumOff val="40000"/>
                      </a:schemeClr>
                    </a:solidFill>
                  </a:tcPr>
                </a:tc>
                <a:extLst>
                  <a:ext uri="{0D108BD9-81ED-4DB2-BD59-A6C34878D82A}">
                    <a16:rowId xmlns:a16="http://schemas.microsoft.com/office/drawing/2014/main" val="2943288984"/>
                  </a:ext>
                </a:extLst>
              </a:tr>
              <a:tr h="848504">
                <a:tc>
                  <a:txBody>
                    <a:bodyPr/>
                    <a:lstStyle/>
                    <a:p>
                      <a:r>
                        <a:rPr lang="en-US" sz="2800" dirty="0"/>
                        <a:t> Plausibility</a:t>
                      </a:r>
                    </a:p>
                  </a:txBody>
                  <a:tcPr anchor="ctr">
                    <a:solidFill>
                      <a:srgbClr val="0070C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200" dirty="0"/>
                        <a:t>Does data make sense in the clinical context?</a:t>
                      </a:r>
                    </a:p>
                  </a:txBody>
                  <a:tcPr anchor="ctr">
                    <a:solidFill>
                      <a:schemeClr val="accent5">
                        <a:lumMod val="20000"/>
                        <a:lumOff val="80000"/>
                      </a:schemeClr>
                    </a:solidFill>
                  </a:tcPr>
                </a:tc>
                <a:extLst>
                  <a:ext uri="{0D108BD9-81ED-4DB2-BD59-A6C34878D82A}">
                    <a16:rowId xmlns:a16="http://schemas.microsoft.com/office/drawing/2014/main" val="509695638"/>
                  </a:ext>
                </a:extLst>
              </a:tr>
              <a:tr h="848504">
                <a:tc>
                  <a:txBody>
                    <a:bodyPr/>
                    <a:lstStyle/>
                    <a:p>
                      <a:r>
                        <a:rPr lang="en-US" sz="2800" dirty="0"/>
                        <a:t> Currency</a:t>
                      </a:r>
                    </a:p>
                  </a:txBody>
                  <a:tcPr anchor="ctr">
                    <a:solidFill>
                      <a:srgbClr val="0070C0"/>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200" dirty="0"/>
                        <a:t>Is data a relevant representation at a defined point in time?</a:t>
                      </a:r>
                    </a:p>
                  </a:txBody>
                  <a:tcPr anchor="ctr">
                    <a:solidFill>
                      <a:schemeClr val="accent5">
                        <a:lumMod val="60000"/>
                        <a:lumOff val="40000"/>
                      </a:schemeClr>
                    </a:solidFill>
                  </a:tcPr>
                </a:tc>
                <a:extLst>
                  <a:ext uri="{0D108BD9-81ED-4DB2-BD59-A6C34878D82A}">
                    <a16:rowId xmlns:a16="http://schemas.microsoft.com/office/drawing/2014/main" val="1710205910"/>
                  </a:ext>
                </a:extLst>
              </a:tr>
            </a:tbl>
          </a:graphicData>
        </a:graphic>
      </p:graphicFrame>
      <p:sp>
        <p:nvSpPr>
          <p:cNvPr id="5" name="TextBox 4">
            <a:extLst>
              <a:ext uri="{FF2B5EF4-FFF2-40B4-BE49-F238E27FC236}">
                <a16:creationId xmlns:a16="http://schemas.microsoft.com/office/drawing/2014/main" id="{F4D84D07-93CF-CBB0-1A0B-391E09CADCDB}"/>
              </a:ext>
            </a:extLst>
          </p:cNvPr>
          <p:cNvSpPr txBox="1"/>
          <p:nvPr/>
        </p:nvSpPr>
        <p:spPr>
          <a:xfrm>
            <a:off x="4444861" y="6240531"/>
            <a:ext cx="7184571" cy="461665"/>
          </a:xfrm>
          <a:prstGeom prst="rect">
            <a:avLst/>
          </a:prstGeom>
          <a:noFill/>
        </p:spPr>
        <p:txBody>
          <a:bodyPr wrap="square" rtlCol="0">
            <a:spAutoFit/>
          </a:bodyPr>
          <a:lstStyle/>
          <a:p>
            <a:r>
              <a:rPr lang="en-US" sz="1200" dirty="0"/>
              <a:t>Weiskopf NG, Weng C. Methods and dimensions of electronic health record data quality assessment: enabling reuse for clinical research. J Am Med Inform Assoc. 2013;20(1):144-151. doi:10.1136/amiajnl-2011-000681</a:t>
            </a:r>
          </a:p>
        </p:txBody>
      </p:sp>
      <p:sp>
        <p:nvSpPr>
          <p:cNvPr id="3" name="TextBox 2">
            <a:extLst>
              <a:ext uri="{FF2B5EF4-FFF2-40B4-BE49-F238E27FC236}">
                <a16:creationId xmlns:a16="http://schemas.microsoft.com/office/drawing/2014/main" id="{42788303-4941-9354-78B5-44E13023409A}"/>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811378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7DED-A792-7CAF-2F89-4CA4F7AD1904}"/>
              </a:ext>
            </a:extLst>
          </p:cNvPr>
          <p:cNvSpPr>
            <a:spLocks noGrp="1"/>
          </p:cNvSpPr>
          <p:nvPr>
            <p:ph type="title"/>
          </p:nvPr>
        </p:nvSpPr>
        <p:spPr/>
        <p:txBody>
          <a:bodyPr/>
          <a:lstStyle/>
          <a:p>
            <a:r>
              <a:rPr lang="en-US" dirty="0"/>
              <a:t>EHR data quality</a:t>
            </a:r>
          </a:p>
        </p:txBody>
      </p:sp>
      <p:graphicFrame>
        <p:nvGraphicFramePr>
          <p:cNvPr id="4" name="Table 4">
            <a:extLst>
              <a:ext uri="{FF2B5EF4-FFF2-40B4-BE49-F238E27FC236}">
                <a16:creationId xmlns:a16="http://schemas.microsoft.com/office/drawing/2014/main" id="{91923439-4C3E-3100-31C3-2D957AB6881C}"/>
              </a:ext>
            </a:extLst>
          </p:cNvPr>
          <p:cNvGraphicFramePr>
            <a:graphicFrameLocks noGrp="1"/>
          </p:cNvGraphicFramePr>
          <p:nvPr>
            <p:ph idx="1"/>
            <p:extLst>
              <p:ext uri="{D42A27DB-BD31-4B8C-83A1-F6EECF244321}">
                <p14:modId xmlns:p14="http://schemas.microsoft.com/office/powerpoint/2010/main" val="3990549076"/>
              </p:ext>
            </p:extLst>
          </p:nvPr>
        </p:nvGraphicFramePr>
        <p:xfrm>
          <a:off x="838200" y="1863512"/>
          <a:ext cx="10515600" cy="4409272"/>
        </p:xfrm>
        <a:graphic>
          <a:graphicData uri="http://schemas.openxmlformats.org/drawingml/2006/table">
            <a:tbl>
              <a:tblPr firstRow="1" bandRow="1">
                <a:tableStyleId>{5C22544A-7EE6-4342-B048-85BDC9FD1C3A}</a:tableStyleId>
              </a:tblPr>
              <a:tblGrid>
                <a:gridCol w="2162908">
                  <a:extLst>
                    <a:ext uri="{9D8B030D-6E8A-4147-A177-3AD203B41FA5}">
                      <a16:colId xmlns:a16="http://schemas.microsoft.com/office/drawing/2014/main" val="2346048754"/>
                    </a:ext>
                  </a:extLst>
                </a:gridCol>
                <a:gridCol w="1768510">
                  <a:extLst>
                    <a:ext uri="{9D8B030D-6E8A-4147-A177-3AD203B41FA5}">
                      <a16:colId xmlns:a16="http://schemas.microsoft.com/office/drawing/2014/main" val="657386467"/>
                    </a:ext>
                  </a:extLst>
                </a:gridCol>
                <a:gridCol w="6584182">
                  <a:extLst>
                    <a:ext uri="{9D8B030D-6E8A-4147-A177-3AD203B41FA5}">
                      <a16:colId xmlns:a16="http://schemas.microsoft.com/office/drawing/2014/main" val="159155147"/>
                    </a:ext>
                  </a:extLst>
                </a:gridCol>
              </a:tblGrid>
              <a:tr h="461524">
                <a:tc>
                  <a:txBody>
                    <a:bodyPr/>
                    <a:lstStyle/>
                    <a:p>
                      <a:r>
                        <a:rPr lang="en-US" sz="1600" dirty="0"/>
                        <a:t>Type of data</a:t>
                      </a:r>
                    </a:p>
                  </a:txBody>
                  <a:tcPr anchor="ctr">
                    <a:solidFill>
                      <a:schemeClr val="accent5"/>
                    </a:solidFill>
                  </a:tcPr>
                </a:tc>
                <a:tc>
                  <a:txBody>
                    <a:bodyPr/>
                    <a:lstStyle/>
                    <a:p>
                      <a:r>
                        <a:rPr lang="en-US" sz="1600" dirty="0"/>
                        <a:t>Relative quality</a:t>
                      </a:r>
                    </a:p>
                  </a:txBody>
                  <a:tcPr anchor="ctr">
                    <a:solidFill>
                      <a:schemeClr val="accent5"/>
                    </a:solidFill>
                  </a:tcPr>
                </a:tc>
                <a:tc>
                  <a:txBody>
                    <a:bodyPr/>
                    <a:lstStyle/>
                    <a:p>
                      <a:r>
                        <a:rPr lang="en-US" sz="1600" dirty="0"/>
                        <a:t>Comments</a:t>
                      </a:r>
                    </a:p>
                  </a:txBody>
                  <a:tcPr anchor="ctr">
                    <a:solidFill>
                      <a:schemeClr val="accent5"/>
                    </a:solidFill>
                  </a:tcPr>
                </a:tc>
                <a:extLst>
                  <a:ext uri="{0D108BD9-81ED-4DB2-BD59-A6C34878D82A}">
                    <a16:rowId xmlns:a16="http://schemas.microsoft.com/office/drawing/2014/main" val="1587676493"/>
                  </a:ext>
                </a:extLst>
              </a:tr>
              <a:tr h="665523">
                <a:tc>
                  <a:txBody>
                    <a:bodyPr/>
                    <a:lstStyle/>
                    <a:p>
                      <a:r>
                        <a:rPr lang="en-US" sz="1600" dirty="0"/>
                        <a:t>Demographics</a:t>
                      </a:r>
                    </a:p>
                  </a:txBody>
                  <a:tcPr anchor="ctr">
                    <a:solidFill>
                      <a:schemeClr val="accent5">
                        <a:lumMod val="40000"/>
                        <a:lumOff val="60000"/>
                      </a:schemeClr>
                    </a:solidFill>
                  </a:tcPr>
                </a:tc>
                <a:tc>
                  <a:txBody>
                    <a:bodyPr/>
                    <a:lstStyle/>
                    <a:p>
                      <a:r>
                        <a:rPr lang="en-US" sz="1600" dirty="0"/>
                        <a:t>Relatively high</a:t>
                      </a:r>
                    </a:p>
                  </a:txBody>
                  <a:tcPr anchor="ctr">
                    <a:solidFill>
                      <a:schemeClr val="accent5">
                        <a:lumMod val="40000"/>
                        <a:lumOff val="60000"/>
                      </a:schemeClr>
                    </a:solidFill>
                  </a:tcPr>
                </a:tc>
                <a:tc>
                  <a:txBody>
                    <a:bodyPr/>
                    <a:lstStyle/>
                    <a:p>
                      <a:r>
                        <a:rPr lang="en-US" sz="1600" dirty="0"/>
                        <a:t>Patients alive are overestimated because of limited processes to update patients’ statuses unless they expire in the hospital</a:t>
                      </a:r>
                    </a:p>
                  </a:txBody>
                  <a:tcPr anchor="ctr">
                    <a:solidFill>
                      <a:schemeClr val="accent5">
                        <a:lumMod val="40000"/>
                        <a:lumOff val="60000"/>
                      </a:schemeClr>
                    </a:solidFill>
                  </a:tcPr>
                </a:tc>
                <a:extLst>
                  <a:ext uri="{0D108BD9-81ED-4DB2-BD59-A6C34878D82A}">
                    <a16:rowId xmlns:a16="http://schemas.microsoft.com/office/drawing/2014/main" val="1063757069"/>
                  </a:ext>
                </a:extLst>
              </a:tr>
              <a:tr h="665523">
                <a:tc>
                  <a:txBody>
                    <a:bodyPr/>
                    <a:lstStyle/>
                    <a:p>
                      <a:r>
                        <a:rPr lang="en-US" sz="1600" dirty="0"/>
                        <a:t>Lab results</a:t>
                      </a:r>
                    </a:p>
                  </a:txBody>
                  <a:tcPr anchor="ctr">
                    <a:solidFill>
                      <a:schemeClr val="accent5">
                        <a:lumMod val="20000"/>
                        <a:lumOff val="80000"/>
                      </a:schemeClr>
                    </a:solidFill>
                  </a:tcPr>
                </a:tc>
                <a:tc>
                  <a:txBody>
                    <a:bodyPr/>
                    <a:lstStyle/>
                    <a:p>
                      <a:r>
                        <a:rPr lang="en-US" sz="1600" dirty="0"/>
                        <a:t>Very high</a:t>
                      </a:r>
                    </a:p>
                  </a:txBody>
                  <a:tcPr anchor="ctr">
                    <a:solidFill>
                      <a:schemeClr val="accent5">
                        <a:lumMod val="20000"/>
                        <a:lumOff val="80000"/>
                      </a:schemeClr>
                    </a:solidFill>
                  </a:tcPr>
                </a:tc>
                <a:tc>
                  <a:txBody>
                    <a:bodyPr/>
                    <a:lstStyle/>
                    <a:p>
                      <a:r>
                        <a:rPr lang="en-US" sz="1600" dirty="0"/>
                        <a:t>Dependent on clinical ordering; testing at different locations may not be shared; absent results are not the same as negative results</a:t>
                      </a:r>
                    </a:p>
                  </a:txBody>
                  <a:tcPr anchor="ctr">
                    <a:solidFill>
                      <a:schemeClr val="accent5">
                        <a:lumMod val="20000"/>
                        <a:lumOff val="80000"/>
                      </a:schemeClr>
                    </a:solidFill>
                  </a:tcPr>
                </a:tc>
                <a:extLst>
                  <a:ext uri="{0D108BD9-81ED-4DB2-BD59-A6C34878D82A}">
                    <a16:rowId xmlns:a16="http://schemas.microsoft.com/office/drawing/2014/main" val="2866549727"/>
                  </a:ext>
                </a:extLst>
              </a:tr>
              <a:tr h="461524">
                <a:tc>
                  <a:txBody>
                    <a:bodyPr/>
                    <a:lstStyle/>
                    <a:p>
                      <a:r>
                        <a:rPr lang="en-US" sz="1600" dirty="0"/>
                        <a:t>Medication orders</a:t>
                      </a:r>
                    </a:p>
                  </a:txBody>
                  <a:tcPr anchor="ctr">
                    <a:solidFill>
                      <a:schemeClr val="accent5">
                        <a:lumMod val="40000"/>
                        <a:lumOff val="60000"/>
                      </a:schemeClr>
                    </a:solidFill>
                  </a:tcPr>
                </a:tc>
                <a:tc>
                  <a:txBody>
                    <a:bodyPr/>
                    <a:lstStyle/>
                    <a:p>
                      <a:r>
                        <a:rPr lang="en-US" sz="1600" dirty="0"/>
                        <a:t>Very high</a:t>
                      </a:r>
                    </a:p>
                  </a:txBody>
                  <a:tcPr anchor="ctr">
                    <a:solidFill>
                      <a:schemeClr val="accent5">
                        <a:lumMod val="40000"/>
                        <a:lumOff val="60000"/>
                      </a:schemeClr>
                    </a:solidFill>
                  </a:tcPr>
                </a:tc>
                <a:tc>
                  <a:txBody>
                    <a:bodyPr/>
                    <a:lstStyle/>
                    <a:p>
                      <a:r>
                        <a:rPr lang="en-US" sz="1600" dirty="0"/>
                        <a:t>Prescriptions written may not be filled or taken</a:t>
                      </a:r>
                    </a:p>
                  </a:txBody>
                  <a:tcPr anchor="ctr">
                    <a:solidFill>
                      <a:schemeClr val="accent5">
                        <a:lumMod val="40000"/>
                        <a:lumOff val="60000"/>
                      </a:schemeClr>
                    </a:solidFill>
                  </a:tcPr>
                </a:tc>
                <a:extLst>
                  <a:ext uri="{0D108BD9-81ED-4DB2-BD59-A6C34878D82A}">
                    <a16:rowId xmlns:a16="http://schemas.microsoft.com/office/drawing/2014/main" val="1461652767"/>
                  </a:ext>
                </a:extLst>
              </a:tr>
              <a:tr h="385303">
                <a:tc>
                  <a:txBody>
                    <a:bodyPr/>
                    <a:lstStyle/>
                    <a:p>
                      <a:r>
                        <a:rPr lang="en-US" sz="1600" dirty="0"/>
                        <a:t>Vital signs</a:t>
                      </a:r>
                    </a:p>
                  </a:txBody>
                  <a:tcPr anchor="ctr">
                    <a:solidFill>
                      <a:schemeClr val="accent5">
                        <a:lumMod val="20000"/>
                        <a:lumOff val="80000"/>
                      </a:schemeClr>
                    </a:solidFill>
                  </a:tcPr>
                </a:tc>
                <a:tc>
                  <a:txBody>
                    <a:bodyPr/>
                    <a:lstStyle/>
                    <a:p>
                      <a:r>
                        <a:rPr lang="en-US" sz="1600" dirty="0"/>
                        <a:t>High</a:t>
                      </a:r>
                    </a:p>
                  </a:txBody>
                  <a:tcPr anchor="ctr">
                    <a:solidFill>
                      <a:schemeClr val="accent5">
                        <a:lumMod val="20000"/>
                        <a:lumOff val="80000"/>
                      </a:schemeClr>
                    </a:solidFill>
                  </a:tcPr>
                </a:tc>
                <a:tc>
                  <a:txBody>
                    <a:bodyPr/>
                    <a:lstStyle/>
                    <a:p>
                      <a:r>
                        <a:rPr lang="en-US" sz="1600" dirty="0"/>
                        <a:t>Data collected for immediate clinical need</a:t>
                      </a:r>
                    </a:p>
                  </a:txBody>
                  <a:tcPr anchor="ctr">
                    <a:solidFill>
                      <a:schemeClr val="accent5">
                        <a:lumMod val="20000"/>
                        <a:lumOff val="80000"/>
                      </a:schemeClr>
                    </a:solidFill>
                  </a:tcPr>
                </a:tc>
                <a:extLst>
                  <a:ext uri="{0D108BD9-81ED-4DB2-BD59-A6C34878D82A}">
                    <a16:rowId xmlns:a16="http://schemas.microsoft.com/office/drawing/2014/main" val="2287931450"/>
                  </a:ext>
                </a:extLst>
              </a:tr>
              <a:tr h="461524">
                <a:tc>
                  <a:txBody>
                    <a:bodyPr/>
                    <a:lstStyle/>
                    <a:p>
                      <a:r>
                        <a:rPr lang="en-US" sz="1600" dirty="0"/>
                        <a:t>Test orders</a:t>
                      </a:r>
                    </a:p>
                  </a:txBody>
                  <a:tcPr anchor="ctr">
                    <a:solidFill>
                      <a:schemeClr val="accent5">
                        <a:lumMod val="40000"/>
                        <a:lumOff val="60000"/>
                      </a:schemeClr>
                    </a:solidFill>
                  </a:tcPr>
                </a:tc>
                <a:tc>
                  <a:txBody>
                    <a:bodyPr/>
                    <a:lstStyle/>
                    <a:p>
                      <a:r>
                        <a:rPr lang="en-US" sz="1600" dirty="0"/>
                        <a:t>High</a:t>
                      </a:r>
                    </a:p>
                  </a:txBody>
                  <a:tcPr anchor="ctr">
                    <a:solidFill>
                      <a:schemeClr val="accent5">
                        <a:lumMod val="40000"/>
                        <a:lumOff val="60000"/>
                      </a:schemeClr>
                    </a:solidFill>
                  </a:tcPr>
                </a:tc>
                <a:tc>
                  <a:txBody>
                    <a:bodyPr/>
                    <a:lstStyle/>
                    <a:p>
                      <a:r>
                        <a:rPr lang="en-US" sz="1600" dirty="0"/>
                        <a:t>Reflect immediate clinical need, may not be shared across locations</a:t>
                      </a:r>
                    </a:p>
                  </a:txBody>
                  <a:tcPr anchor="ctr">
                    <a:solidFill>
                      <a:schemeClr val="accent5">
                        <a:lumMod val="40000"/>
                        <a:lumOff val="60000"/>
                      </a:schemeClr>
                    </a:solidFill>
                  </a:tcPr>
                </a:tc>
                <a:extLst>
                  <a:ext uri="{0D108BD9-81ED-4DB2-BD59-A6C34878D82A}">
                    <a16:rowId xmlns:a16="http://schemas.microsoft.com/office/drawing/2014/main" val="851847509"/>
                  </a:ext>
                </a:extLst>
              </a:tr>
              <a:tr h="385303">
                <a:tc>
                  <a:txBody>
                    <a:bodyPr/>
                    <a:lstStyle/>
                    <a:p>
                      <a:r>
                        <a:rPr lang="en-US" sz="1600" dirty="0"/>
                        <a:t>Diagnoses</a:t>
                      </a:r>
                    </a:p>
                  </a:txBody>
                  <a:tcPr anchor="ctr">
                    <a:solidFill>
                      <a:schemeClr val="accent5">
                        <a:lumMod val="20000"/>
                        <a:lumOff val="80000"/>
                      </a:schemeClr>
                    </a:solidFill>
                  </a:tcPr>
                </a:tc>
                <a:tc>
                  <a:txBody>
                    <a:bodyPr/>
                    <a:lstStyle/>
                    <a:p>
                      <a:r>
                        <a:rPr lang="en-US" sz="1600" dirty="0"/>
                        <a:t>Medium</a:t>
                      </a:r>
                    </a:p>
                  </a:txBody>
                  <a:tcPr anchor="ctr">
                    <a:solidFill>
                      <a:schemeClr val="accent5">
                        <a:lumMod val="20000"/>
                        <a:lumOff val="80000"/>
                      </a:schemeClr>
                    </a:solidFill>
                  </a:tcPr>
                </a:tc>
                <a:tc>
                  <a:txBody>
                    <a:bodyPr/>
                    <a:lstStyle/>
                    <a:p>
                      <a:r>
                        <a:rPr lang="en-US" sz="1600" dirty="0"/>
                        <a:t>Variable, may be missing or may represent possibilities</a:t>
                      </a:r>
                    </a:p>
                  </a:txBody>
                  <a:tcPr anchor="ctr">
                    <a:solidFill>
                      <a:schemeClr val="accent5">
                        <a:lumMod val="20000"/>
                        <a:lumOff val="80000"/>
                      </a:schemeClr>
                    </a:solidFill>
                  </a:tcPr>
                </a:tc>
                <a:extLst>
                  <a:ext uri="{0D108BD9-81ED-4DB2-BD59-A6C34878D82A}">
                    <a16:rowId xmlns:a16="http://schemas.microsoft.com/office/drawing/2014/main" val="2874878664"/>
                  </a:ext>
                </a:extLst>
              </a:tr>
              <a:tr h="461524">
                <a:tc>
                  <a:txBody>
                    <a:bodyPr/>
                    <a:lstStyle/>
                    <a:p>
                      <a:r>
                        <a:rPr lang="en-US" sz="1600" dirty="0"/>
                        <a:t>Family &amp; past </a:t>
                      </a:r>
                      <a:r>
                        <a:rPr lang="en-US" sz="1600" dirty="0" err="1"/>
                        <a:t>hx</a:t>
                      </a:r>
                      <a:r>
                        <a:rPr lang="en-US" sz="1600" dirty="0"/>
                        <a:t>.</a:t>
                      </a:r>
                    </a:p>
                  </a:txBody>
                  <a:tcPr anchor="ctr">
                    <a:solidFill>
                      <a:schemeClr val="accent5">
                        <a:lumMod val="40000"/>
                        <a:lumOff val="60000"/>
                      </a:schemeClr>
                    </a:solidFill>
                  </a:tcPr>
                </a:tc>
                <a:tc>
                  <a:txBody>
                    <a:bodyPr/>
                    <a:lstStyle/>
                    <a:p>
                      <a:r>
                        <a:rPr lang="en-US" sz="1600" dirty="0"/>
                        <a:t>Low</a:t>
                      </a:r>
                    </a:p>
                  </a:txBody>
                  <a:tcPr anchor="ctr">
                    <a:solidFill>
                      <a:schemeClr val="accent5">
                        <a:lumMod val="40000"/>
                        <a:lumOff val="60000"/>
                      </a:schemeClr>
                    </a:solidFill>
                  </a:tcPr>
                </a:tc>
                <a:tc>
                  <a:txBody>
                    <a:bodyPr/>
                    <a:lstStyle/>
                    <a:p>
                      <a:r>
                        <a:rPr lang="en-US" sz="1600" dirty="0"/>
                        <a:t>Often missing, better if standardized collection of specific elements</a:t>
                      </a:r>
                    </a:p>
                  </a:txBody>
                  <a:tcPr anchor="ctr">
                    <a:solidFill>
                      <a:schemeClr val="accent5">
                        <a:lumMod val="40000"/>
                        <a:lumOff val="60000"/>
                      </a:schemeClr>
                    </a:solidFill>
                  </a:tcPr>
                </a:tc>
                <a:extLst>
                  <a:ext uri="{0D108BD9-81ED-4DB2-BD59-A6C34878D82A}">
                    <a16:rowId xmlns:a16="http://schemas.microsoft.com/office/drawing/2014/main" val="2067849961"/>
                  </a:ext>
                </a:extLst>
              </a:tr>
              <a:tr h="461524">
                <a:tc>
                  <a:txBody>
                    <a:bodyPr/>
                    <a:lstStyle/>
                    <a:p>
                      <a:r>
                        <a:rPr lang="en-US" sz="1600" dirty="0"/>
                        <a:t>Other incl. notes</a:t>
                      </a:r>
                    </a:p>
                  </a:txBody>
                  <a:tcPr anchor="ctr">
                    <a:solidFill>
                      <a:schemeClr val="accent5">
                        <a:lumMod val="20000"/>
                        <a:lumOff val="80000"/>
                      </a:schemeClr>
                    </a:solidFill>
                  </a:tcPr>
                </a:tc>
                <a:tc>
                  <a:txBody>
                    <a:bodyPr/>
                    <a:lstStyle/>
                    <a:p>
                      <a:r>
                        <a:rPr lang="en-US" sz="1600" dirty="0"/>
                        <a:t>Variable</a:t>
                      </a:r>
                    </a:p>
                  </a:txBody>
                  <a:tcPr anchor="ctr">
                    <a:solidFill>
                      <a:schemeClr val="accent5">
                        <a:lumMod val="20000"/>
                        <a:lumOff val="80000"/>
                      </a:schemeClr>
                    </a:solidFill>
                  </a:tcPr>
                </a:tc>
                <a:tc>
                  <a:txBody>
                    <a:bodyPr/>
                    <a:lstStyle/>
                    <a:p>
                      <a:r>
                        <a:rPr lang="en-US" sz="1600" dirty="0"/>
                        <a:t>Depends on data element and incentive for accurate collection</a:t>
                      </a:r>
                    </a:p>
                  </a:txBody>
                  <a:tcPr anchor="ctr">
                    <a:solidFill>
                      <a:schemeClr val="accent5">
                        <a:lumMod val="20000"/>
                        <a:lumOff val="80000"/>
                      </a:schemeClr>
                    </a:solidFill>
                  </a:tcPr>
                </a:tc>
                <a:extLst>
                  <a:ext uri="{0D108BD9-81ED-4DB2-BD59-A6C34878D82A}">
                    <a16:rowId xmlns:a16="http://schemas.microsoft.com/office/drawing/2014/main" val="4263989156"/>
                  </a:ext>
                </a:extLst>
              </a:tr>
            </a:tbl>
          </a:graphicData>
        </a:graphic>
      </p:graphicFrame>
      <p:sp>
        <p:nvSpPr>
          <p:cNvPr id="5" name="TextBox 4">
            <a:extLst>
              <a:ext uri="{FF2B5EF4-FFF2-40B4-BE49-F238E27FC236}">
                <a16:creationId xmlns:a16="http://schemas.microsoft.com/office/drawing/2014/main" id="{85A99B5F-868A-E7B9-62C7-EB3966AB5220}"/>
              </a:ext>
            </a:extLst>
          </p:cNvPr>
          <p:cNvSpPr txBox="1"/>
          <p:nvPr/>
        </p:nvSpPr>
        <p:spPr>
          <a:xfrm>
            <a:off x="4821461" y="6272783"/>
            <a:ext cx="6662057" cy="461665"/>
          </a:xfrm>
          <a:prstGeom prst="rect">
            <a:avLst/>
          </a:prstGeom>
          <a:noFill/>
        </p:spPr>
        <p:txBody>
          <a:bodyPr wrap="square" rtlCol="0">
            <a:spAutoFit/>
          </a:bodyPr>
          <a:lstStyle/>
          <a:p>
            <a:r>
              <a:rPr lang="en-US" sz="1200" dirty="0"/>
              <a:t>Sutherland SM, et al. Electronic Health Record-enabled research in children using the Electronic Health Record for clinical discovery. </a:t>
            </a:r>
            <a:r>
              <a:rPr lang="en-US" sz="1200" dirty="0" err="1"/>
              <a:t>Pediatr</a:t>
            </a:r>
            <a:r>
              <a:rPr lang="en-US" sz="1200" dirty="0"/>
              <a:t> Clin North Am. 2016;63(2):251-268. doi:10.1016/j.pcl.2015.12.002</a:t>
            </a:r>
          </a:p>
        </p:txBody>
      </p:sp>
      <p:sp>
        <p:nvSpPr>
          <p:cNvPr id="3" name="TextBox 2">
            <a:extLst>
              <a:ext uri="{FF2B5EF4-FFF2-40B4-BE49-F238E27FC236}">
                <a16:creationId xmlns:a16="http://schemas.microsoft.com/office/drawing/2014/main" id="{E52268CA-6F8D-464E-8404-C7C98ED022C6}"/>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1108617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26D7-96CD-7035-1F70-9ABD7860523A}"/>
              </a:ext>
            </a:extLst>
          </p:cNvPr>
          <p:cNvSpPr>
            <a:spLocks noGrp="1"/>
          </p:cNvSpPr>
          <p:nvPr>
            <p:ph type="title"/>
          </p:nvPr>
        </p:nvSpPr>
        <p:spPr/>
        <p:txBody>
          <a:bodyPr/>
          <a:lstStyle/>
          <a:p>
            <a:r>
              <a:rPr lang="en-US" dirty="0"/>
              <a:t>Data flow in summary: Creation to action</a:t>
            </a:r>
          </a:p>
        </p:txBody>
      </p:sp>
      <p:sp>
        <p:nvSpPr>
          <p:cNvPr id="4" name="TextBox 3">
            <a:extLst>
              <a:ext uri="{FF2B5EF4-FFF2-40B4-BE49-F238E27FC236}">
                <a16:creationId xmlns:a16="http://schemas.microsoft.com/office/drawing/2014/main" id="{53389618-2FE3-34F5-E9EC-DD33F1A5AE30}"/>
              </a:ext>
            </a:extLst>
          </p:cNvPr>
          <p:cNvSpPr txBox="1"/>
          <p:nvPr/>
        </p:nvSpPr>
        <p:spPr>
          <a:xfrm>
            <a:off x="1522159" y="1870543"/>
            <a:ext cx="1009764" cy="400110"/>
          </a:xfrm>
          <a:prstGeom prst="rect">
            <a:avLst/>
          </a:prstGeom>
          <a:noFill/>
        </p:spPr>
        <p:txBody>
          <a:bodyPr wrap="none" rtlCol="0">
            <a:spAutoFit/>
          </a:bodyPr>
          <a:lstStyle/>
          <a:p>
            <a:pPr algn="ctr"/>
            <a:r>
              <a:rPr lang="en-US" sz="2000" b="1" dirty="0"/>
              <a:t>Sources</a:t>
            </a:r>
          </a:p>
        </p:txBody>
      </p:sp>
      <p:sp>
        <p:nvSpPr>
          <p:cNvPr id="5" name="TextBox 4">
            <a:extLst>
              <a:ext uri="{FF2B5EF4-FFF2-40B4-BE49-F238E27FC236}">
                <a16:creationId xmlns:a16="http://schemas.microsoft.com/office/drawing/2014/main" id="{FA7FAD31-77FB-D971-1108-785C62DF29F9}"/>
              </a:ext>
            </a:extLst>
          </p:cNvPr>
          <p:cNvSpPr txBox="1"/>
          <p:nvPr/>
        </p:nvSpPr>
        <p:spPr>
          <a:xfrm>
            <a:off x="4839887" y="1870543"/>
            <a:ext cx="2512226" cy="1107996"/>
          </a:xfrm>
          <a:prstGeom prst="rect">
            <a:avLst/>
          </a:prstGeom>
          <a:noFill/>
        </p:spPr>
        <p:txBody>
          <a:bodyPr wrap="none" rtlCol="0">
            <a:spAutoFit/>
          </a:bodyPr>
          <a:lstStyle/>
          <a:p>
            <a:pPr algn="ctr"/>
            <a:r>
              <a:rPr lang="en-US" sz="2000" b="1" dirty="0"/>
              <a:t>Storage/management</a:t>
            </a:r>
          </a:p>
          <a:p>
            <a:pPr algn="ctr"/>
            <a:endParaRPr lang="en-US" sz="1400" dirty="0"/>
          </a:p>
          <a:p>
            <a:pPr algn="ctr"/>
            <a:r>
              <a:rPr lang="en-US" sz="1600" dirty="0"/>
              <a:t>EHR databases</a:t>
            </a:r>
          </a:p>
          <a:p>
            <a:pPr algn="ctr"/>
            <a:r>
              <a:rPr lang="en-US" sz="1600" dirty="0"/>
              <a:t>Data warehouses</a:t>
            </a:r>
          </a:p>
        </p:txBody>
      </p:sp>
      <p:sp>
        <p:nvSpPr>
          <p:cNvPr id="6" name="TextBox 5">
            <a:extLst>
              <a:ext uri="{FF2B5EF4-FFF2-40B4-BE49-F238E27FC236}">
                <a16:creationId xmlns:a16="http://schemas.microsoft.com/office/drawing/2014/main" id="{3D2B1182-7935-A0F4-7CC2-7E70968E85E7}"/>
              </a:ext>
            </a:extLst>
          </p:cNvPr>
          <p:cNvSpPr txBox="1"/>
          <p:nvPr/>
        </p:nvSpPr>
        <p:spPr>
          <a:xfrm>
            <a:off x="9958422" y="1870543"/>
            <a:ext cx="583813" cy="400110"/>
          </a:xfrm>
          <a:prstGeom prst="rect">
            <a:avLst/>
          </a:prstGeom>
          <a:noFill/>
        </p:spPr>
        <p:txBody>
          <a:bodyPr wrap="none" rtlCol="0">
            <a:spAutoFit/>
          </a:bodyPr>
          <a:lstStyle/>
          <a:p>
            <a:pPr algn="ctr"/>
            <a:r>
              <a:rPr lang="en-US" sz="2000" b="1" dirty="0"/>
              <a:t>Use</a:t>
            </a:r>
          </a:p>
        </p:txBody>
      </p:sp>
      <p:sp>
        <p:nvSpPr>
          <p:cNvPr id="7" name="TextBox 6">
            <a:extLst>
              <a:ext uri="{FF2B5EF4-FFF2-40B4-BE49-F238E27FC236}">
                <a16:creationId xmlns:a16="http://schemas.microsoft.com/office/drawing/2014/main" id="{11D37D68-F418-D29A-F66E-39EB0B13D3B2}"/>
              </a:ext>
            </a:extLst>
          </p:cNvPr>
          <p:cNvSpPr txBox="1"/>
          <p:nvPr/>
        </p:nvSpPr>
        <p:spPr>
          <a:xfrm>
            <a:off x="708475" y="5171204"/>
            <a:ext cx="2637132" cy="707886"/>
          </a:xfrm>
          <a:prstGeom prst="rect">
            <a:avLst/>
          </a:prstGeom>
          <a:noFill/>
        </p:spPr>
        <p:txBody>
          <a:bodyPr wrap="none" rtlCol="0">
            <a:spAutoFit/>
          </a:bodyPr>
          <a:lstStyle/>
          <a:p>
            <a:pPr algn="ctr"/>
            <a:r>
              <a:rPr lang="en-US" sz="2000" dirty="0"/>
              <a:t>Variable representation</a:t>
            </a:r>
            <a:br>
              <a:rPr lang="en-US" sz="2000" dirty="0"/>
            </a:br>
            <a:r>
              <a:rPr lang="en-US" sz="2000" dirty="0"/>
              <a:t>and quality</a:t>
            </a:r>
          </a:p>
        </p:txBody>
      </p:sp>
      <p:pic>
        <p:nvPicPr>
          <p:cNvPr id="11" name="Picture 10">
            <a:extLst>
              <a:ext uri="{FF2B5EF4-FFF2-40B4-BE49-F238E27FC236}">
                <a16:creationId xmlns:a16="http://schemas.microsoft.com/office/drawing/2014/main" id="{216A2086-02A9-E31C-828A-34F0C28AEE50}"/>
              </a:ext>
            </a:extLst>
          </p:cNvPr>
          <p:cNvPicPr>
            <a:picLocks noChangeAspect="1"/>
          </p:cNvPicPr>
          <p:nvPr/>
        </p:nvPicPr>
        <p:blipFill>
          <a:blip r:embed="rId3">
            <a:duotone>
              <a:schemeClr val="accent5">
                <a:shade val="45000"/>
                <a:satMod val="135000"/>
              </a:schemeClr>
              <a:prstClr val="white"/>
            </a:duotone>
          </a:blip>
          <a:stretch>
            <a:fillRect/>
          </a:stretch>
        </p:blipFill>
        <p:spPr>
          <a:xfrm>
            <a:off x="1307256" y="2238541"/>
            <a:ext cx="1237918" cy="1166774"/>
          </a:xfrm>
          <a:prstGeom prst="rect">
            <a:avLst/>
          </a:prstGeom>
        </p:spPr>
      </p:pic>
      <p:pic>
        <p:nvPicPr>
          <p:cNvPr id="15" name="Picture 14">
            <a:extLst>
              <a:ext uri="{FF2B5EF4-FFF2-40B4-BE49-F238E27FC236}">
                <a16:creationId xmlns:a16="http://schemas.microsoft.com/office/drawing/2014/main" id="{819AA69C-2D41-DA7D-7AEF-6D736B466392}"/>
              </a:ext>
            </a:extLst>
          </p:cNvPr>
          <p:cNvPicPr>
            <a:picLocks noChangeAspect="1"/>
          </p:cNvPicPr>
          <p:nvPr/>
        </p:nvPicPr>
        <p:blipFill>
          <a:blip r:embed="rId4">
            <a:duotone>
              <a:schemeClr val="accent5">
                <a:shade val="45000"/>
                <a:satMod val="135000"/>
              </a:schemeClr>
              <a:prstClr val="white"/>
            </a:duotone>
          </a:blip>
          <a:stretch>
            <a:fillRect/>
          </a:stretch>
        </p:blipFill>
        <p:spPr>
          <a:xfrm>
            <a:off x="5426261" y="3162787"/>
            <a:ext cx="1339478" cy="1292202"/>
          </a:xfrm>
          <a:prstGeom prst="rect">
            <a:avLst/>
          </a:prstGeom>
        </p:spPr>
      </p:pic>
      <p:pic>
        <p:nvPicPr>
          <p:cNvPr id="17" name="Picture 16">
            <a:extLst>
              <a:ext uri="{FF2B5EF4-FFF2-40B4-BE49-F238E27FC236}">
                <a16:creationId xmlns:a16="http://schemas.microsoft.com/office/drawing/2014/main" id="{7CBDF3B7-326F-CCD4-B9BF-92A6DF494D42}"/>
              </a:ext>
            </a:extLst>
          </p:cNvPr>
          <p:cNvPicPr>
            <a:picLocks noChangeAspect="1"/>
          </p:cNvPicPr>
          <p:nvPr/>
        </p:nvPicPr>
        <p:blipFill>
          <a:blip r:embed="rId5">
            <a:duotone>
              <a:schemeClr val="accent5">
                <a:shade val="45000"/>
                <a:satMod val="135000"/>
              </a:schemeClr>
              <a:prstClr val="white"/>
            </a:duotone>
          </a:blip>
          <a:stretch>
            <a:fillRect/>
          </a:stretch>
        </p:blipFill>
        <p:spPr>
          <a:xfrm>
            <a:off x="1477647" y="4214633"/>
            <a:ext cx="897137" cy="929564"/>
          </a:xfrm>
          <a:prstGeom prst="rect">
            <a:avLst/>
          </a:prstGeom>
        </p:spPr>
      </p:pic>
      <p:pic>
        <p:nvPicPr>
          <p:cNvPr id="21" name="Picture 20">
            <a:extLst>
              <a:ext uri="{FF2B5EF4-FFF2-40B4-BE49-F238E27FC236}">
                <a16:creationId xmlns:a16="http://schemas.microsoft.com/office/drawing/2014/main" id="{CF5E42E7-84B6-AABC-DE40-42C8A86EE099}"/>
              </a:ext>
            </a:extLst>
          </p:cNvPr>
          <p:cNvPicPr>
            <a:picLocks noChangeAspect="1"/>
          </p:cNvPicPr>
          <p:nvPr/>
        </p:nvPicPr>
        <p:blipFill>
          <a:blip r:embed="rId6">
            <a:duotone>
              <a:schemeClr val="accent5">
                <a:shade val="45000"/>
                <a:satMod val="135000"/>
              </a:schemeClr>
              <a:prstClr val="white"/>
            </a:duotone>
          </a:blip>
          <a:stretch>
            <a:fillRect/>
          </a:stretch>
        </p:blipFill>
        <p:spPr>
          <a:xfrm>
            <a:off x="2027041" y="3350125"/>
            <a:ext cx="897136" cy="917526"/>
          </a:xfrm>
          <a:prstGeom prst="rect">
            <a:avLst/>
          </a:prstGeom>
        </p:spPr>
      </p:pic>
      <p:pic>
        <p:nvPicPr>
          <p:cNvPr id="27" name="Picture 26">
            <a:extLst>
              <a:ext uri="{FF2B5EF4-FFF2-40B4-BE49-F238E27FC236}">
                <a16:creationId xmlns:a16="http://schemas.microsoft.com/office/drawing/2014/main" id="{06E52BA3-26B3-985D-BDC6-06178B3598C7}"/>
              </a:ext>
            </a:extLst>
          </p:cNvPr>
          <p:cNvPicPr>
            <a:picLocks noChangeAspect="1"/>
          </p:cNvPicPr>
          <p:nvPr/>
        </p:nvPicPr>
        <p:blipFill>
          <a:blip r:embed="rId7">
            <a:duotone>
              <a:schemeClr val="accent5">
                <a:shade val="45000"/>
                <a:satMod val="135000"/>
              </a:schemeClr>
              <a:prstClr val="white"/>
            </a:duotone>
          </a:blip>
          <a:stretch>
            <a:fillRect/>
          </a:stretch>
        </p:blipFill>
        <p:spPr>
          <a:xfrm>
            <a:off x="767506" y="3340737"/>
            <a:ext cx="1079500" cy="936302"/>
          </a:xfrm>
          <a:prstGeom prst="rect">
            <a:avLst/>
          </a:prstGeom>
        </p:spPr>
      </p:pic>
      <p:pic>
        <p:nvPicPr>
          <p:cNvPr id="29" name="Picture 28">
            <a:extLst>
              <a:ext uri="{FF2B5EF4-FFF2-40B4-BE49-F238E27FC236}">
                <a16:creationId xmlns:a16="http://schemas.microsoft.com/office/drawing/2014/main" id="{33893EBB-DFCD-3634-9157-3D5542738AAE}"/>
              </a:ext>
            </a:extLst>
          </p:cNvPr>
          <p:cNvPicPr>
            <a:picLocks noChangeAspect="1"/>
          </p:cNvPicPr>
          <p:nvPr/>
        </p:nvPicPr>
        <p:blipFill>
          <a:blip r:embed="rId8">
            <a:duotone>
              <a:schemeClr val="accent5">
                <a:shade val="45000"/>
                <a:satMod val="135000"/>
              </a:schemeClr>
              <a:prstClr val="white"/>
            </a:duotone>
          </a:blip>
          <a:stretch>
            <a:fillRect/>
          </a:stretch>
        </p:blipFill>
        <p:spPr>
          <a:xfrm>
            <a:off x="9226899" y="2864845"/>
            <a:ext cx="2041769" cy="1888087"/>
          </a:xfrm>
          <a:prstGeom prst="rect">
            <a:avLst/>
          </a:prstGeom>
        </p:spPr>
      </p:pic>
      <p:sp>
        <p:nvSpPr>
          <p:cNvPr id="32" name="TextBox 31">
            <a:extLst>
              <a:ext uri="{FF2B5EF4-FFF2-40B4-BE49-F238E27FC236}">
                <a16:creationId xmlns:a16="http://schemas.microsoft.com/office/drawing/2014/main" id="{25D36A2A-091D-BBC5-2C68-B8DE3753ED84}"/>
              </a:ext>
            </a:extLst>
          </p:cNvPr>
          <p:cNvSpPr txBox="1"/>
          <p:nvPr/>
        </p:nvSpPr>
        <p:spPr>
          <a:xfrm>
            <a:off x="4384087" y="4949594"/>
            <a:ext cx="3423826" cy="1323439"/>
          </a:xfrm>
          <a:prstGeom prst="rect">
            <a:avLst/>
          </a:prstGeom>
          <a:noFill/>
        </p:spPr>
        <p:txBody>
          <a:bodyPr wrap="square" rtlCol="0">
            <a:spAutoFit/>
          </a:bodyPr>
          <a:lstStyle/>
          <a:p>
            <a:pPr algn="ctr"/>
            <a:r>
              <a:rPr lang="en-US" sz="2000" dirty="0"/>
              <a:t>Data organization</a:t>
            </a:r>
          </a:p>
          <a:p>
            <a:pPr algn="ctr"/>
            <a:r>
              <a:rPr lang="en-US" sz="2000" dirty="0"/>
              <a:t>Preservation &amp; access</a:t>
            </a:r>
          </a:p>
          <a:p>
            <a:pPr algn="ctr"/>
            <a:r>
              <a:rPr lang="en-US" sz="2000" dirty="0"/>
              <a:t>Cleaning and consistency checking</a:t>
            </a:r>
          </a:p>
        </p:txBody>
      </p:sp>
      <p:sp>
        <p:nvSpPr>
          <p:cNvPr id="33" name="Pentagon 32">
            <a:extLst>
              <a:ext uri="{FF2B5EF4-FFF2-40B4-BE49-F238E27FC236}">
                <a16:creationId xmlns:a16="http://schemas.microsoft.com/office/drawing/2014/main" id="{F355E05A-2FD2-177C-14F3-A455DFB1B462}"/>
              </a:ext>
            </a:extLst>
          </p:cNvPr>
          <p:cNvSpPr/>
          <p:nvPr/>
        </p:nvSpPr>
        <p:spPr>
          <a:xfrm>
            <a:off x="3479993" y="3315329"/>
            <a:ext cx="1814259" cy="987118"/>
          </a:xfrm>
          <a:prstGeom prst="homePlat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Capture,</a:t>
            </a:r>
            <a:br>
              <a:rPr lang="en-US" sz="1600" dirty="0"/>
            </a:br>
            <a:r>
              <a:rPr lang="en-US" sz="1600" dirty="0"/>
              <a:t>communication, and mapping</a:t>
            </a:r>
          </a:p>
        </p:txBody>
      </p:sp>
      <p:sp>
        <p:nvSpPr>
          <p:cNvPr id="34" name="Pentagon 33">
            <a:extLst>
              <a:ext uri="{FF2B5EF4-FFF2-40B4-BE49-F238E27FC236}">
                <a16:creationId xmlns:a16="http://schemas.microsoft.com/office/drawing/2014/main" id="{337A0CC0-7DC1-3704-624B-96470A4F546D}"/>
              </a:ext>
            </a:extLst>
          </p:cNvPr>
          <p:cNvSpPr/>
          <p:nvPr/>
        </p:nvSpPr>
        <p:spPr>
          <a:xfrm>
            <a:off x="6993081" y="3307217"/>
            <a:ext cx="2041769" cy="1003343"/>
          </a:xfrm>
          <a:prstGeom prst="homePlat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Analytics and reporting</a:t>
            </a:r>
          </a:p>
        </p:txBody>
      </p:sp>
      <p:sp>
        <p:nvSpPr>
          <p:cNvPr id="35" name="TextBox 34">
            <a:extLst>
              <a:ext uri="{FF2B5EF4-FFF2-40B4-BE49-F238E27FC236}">
                <a16:creationId xmlns:a16="http://schemas.microsoft.com/office/drawing/2014/main" id="{BBB9D982-FD07-3A6A-612A-365BE0D22966}"/>
              </a:ext>
            </a:extLst>
          </p:cNvPr>
          <p:cNvSpPr txBox="1"/>
          <p:nvPr/>
        </p:nvSpPr>
        <p:spPr>
          <a:xfrm>
            <a:off x="8925929" y="4863427"/>
            <a:ext cx="2662813" cy="1323439"/>
          </a:xfrm>
          <a:prstGeom prst="rect">
            <a:avLst/>
          </a:prstGeom>
          <a:noFill/>
        </p:spPr>
        <p:txBody>
          <a:bodyPr wrap="square" rtlCol="0">
            <a:spAutoFit/>
          </a:bodyPr>
          <a:lstStyle/>
          <a:p>
            <a:pPr algn="ctr"/>
            <a:r>
              <a:rPr lang="en-US" sz="2000" dirty="0"/>
              <a:t>Presentation</a:t>
            </a:r>
          </a:p>
          <a:p>
            <a:pPr algn="ctr"/>
            <a:r>
              <a:rPr lang="en-US" sz="2000" dirty="0"/>
              <a:t>Interpretation</a:t>
            </a:r>
          </a:p>
          <a:p>
            <a:pPr algn="ctr"/>
            <a:r>
              <a:rPr lang="en-US" sz="2000" dirty="0"/>
              <a:t>Understanding</a:t>
            </a:r>
          </a:p>
          <a:p>
            <a:pPr algn="ctr"/>
            <a:r>
              <a:rPr lang="en-US" sz="2000" dirty="0"/>
              <a:t>Effective action</a:t>
            </a:r>
          </a:p>
        </p:txBody>
      </p:sp>
      <p:sp>
        <p:nvSpPr>
          <p:cNvPr id="36" name="Pentagon 35">
            <a:extLst>
              <a:ext uri="{FF2B5EF4-FFF2-40B4-BE49-F238E27FC236}">
                <a16:creationId xmlns:a16="http://schemas.microsoft.com/office/drawing/2014/main" id="{E0582914-FF2A-4E4D-C7BF-1CB2BAEF1716}"/>
              </a:ext>
            </a:extLst>
          </p:cNvPr>
          <p:cNvSpPr/>
          <p:nvPr/>
        </p:nvSpPr>
        <p:spPr>
          <a:xfrm>
            <a:off x="3479993" y="4555033"/>
            <a:ext cx="5554857" cy="287218"/>
          </a:xfrm>
          <a:prstGeom prst="homePlate">
            <a:avLst>
              <a:gd name="adj" fmla="val 169903"/>
            </a:avLst>
          </a:prstGeom>
          <a:solidFill>
            <a:schemeClr val="bg1"/>
          </a:solid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5"/>
                </a:solidFill>
              </a:rPr>
              <a:t>Information systems</a:t>
            </a:r>
          </a:p>
        </p:txBody>
      </p:sp>
      <p:sp>
        <p:nvSpPr>
          <p:cNvPr id="3" name="TextBox 2">
            <a:extLst>
              <a:ext uri="{FF2B5EF4-FFF2-40B4-BE49-F238E27FC236}">
                <a16:creationId xmlns:a16="http://schemas.microsoft.com/office/drawing/2014/main" id="{E840BA0C-36B4-F330-3CD2-49CA5A451F6A}"/>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730469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Principles of TIDY Data</a:t>
            </a:r>
          </a:p>
        </p:txBody>
      </p:sp>
    </p:spTree>
    <p:extLst>
      <p:ext uri="{BB962C8B-B14F-4D97-AF65-F5344CB8AC3E}">
        <p14:creationId xmlns:p14="http://schemas.microsoft.com/office/powerpoint/2010/main" val="4117224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FFBEBF-025E-E24D-A474-43C2AA293A59}"/>
              </a:ext>
            </a:extLst>
          </p:cNvPr>
          <p:cNvSpPr>
            <a:spLocks noGrp="1"/>
          </p:cNvSpPr>
          <p:nvPr>
            <p:ph idx="1"/>
          </p:nvPr>
        </p:nvSpPr>
        <p:spPr>
          <a:xfrm>
            <a:off x="838200" y="1825625"/>
            <a:ext cx="9598810" cy="4563300"/>
          </a:xfrm>
        </p:spPr>
        <p:txBody>
          <a:bodyPr>
            <a:normAutofit fontScale="77500" lnSpcReduction="20000"/>
          </a:bodyPr>
          <a:lstStyle/>
          <a:p>
            <a:pPr>
              <a:lnSpc>
                <a:spcPct val="130000"/>
              </a:lnSpc>
              <a:spcBef>
                <a:spcPts val="0"/>
              </a:spcBef>
            </a:pPr>
            <a:r>
              <a:rPr lang="en-US" sz="3600" dirty="0"/>
              <a:t>Flat file</a:t>
            </a:r>
          </a:p>
          <a:p>
            <a:pPr lvl="1">
              <a:lnSpc>
                <a:spcPct val="130000"/>
              </a:lnSpc>
              <a:spcBef>
                <a:spcPts val="0"/>
              </a:spcBef>
            </a:pPr>
            <a:r>
              <a:rPr lang="en-US" sz="3200" dirty="0"/>
              <a:t>Simple: single table, rows (records) and columns (fields)</a:t>
            </a:r>
          </a:p>
          <a:p>
            <a:pPr lvl="1">
              <a:lnSpc>
                <a:spcPct val="130000"/>
              </a:lnSpc>
              <a:spcBef>
                <a:spcPts val="0"/>
              </a:spcBef>
            </a:pPr>
            <a:r>
              <a:rPr lang="en-US" sz="3200" dirty="0"/>
              <a:t>Rigid structure, redundant data, slow with large data volume</a:t>
            </a:r>
          </a:p>
          <a:p>
            <a:pPr>
              <a:lnSpc>
                <a:spcPct val="150000"/>
              </a:lnSpc>
            </a:pPr>
            <a:r>
              <a:rPr lang="en-US" sz="3600" dirty="0"/>
              <a:t>Hierarchical</a:t>
            </a:r>
          </a:p>
          <a:p>
            <a:pPr>
              <a:lnSpc>
                <a:spcPct val="150000"/>
              </a:lnSpc>
            </a:pPr>
            <a:r>
              <a:rPr lang="en-US" sz="3600" dirty="0"/>
              <a:t>Relational</a:t>
            </a:r>
          </a:p>
          <a:p>
            <a:pPr>
              <a:lnSpc>
                <a:spcPct val="150000"/>
              </a:lnSpc>
            </a:pPr>
            <a:r>
              <a:rPr lang="en-US" sz="3600" dirty="0"/>
              <a:t>Other</a:t>
            </a:r>
          </a:p>
          <a:p>
            <a:pPr>
              <a:lnSpc>
                <a:spcPct val="150000"/>
              </a:lnSpc>
            </a:pPr>
            <a:r>
              <a:rPr lang="en-US" sz="3600" dirty="0"/>
              <a:t>Analytic databases</a:t>
            </a:r>
          </a:p>
        </p:txBody>
      </p:sp>
      <p:pic>
        <p:nvPicPr>
          <p:cNvPr id="12" name="Picture 11" descr="Chart, radar chart&#10;&#10;Description automatically generated">
            <a:extLst>
              <a:ext uri="{FF2B5EF4-FFF2-40B4-BE49-F238E27FC236}">
                <a16:creationId xmlns:a16="http://schemas.microsoft.com/office/drawing/2014/main" id="{F5522422-46E6-9F9D-01AF-48609CE07429}"/>
              </a:ext>
            </a:extLst>
          </p:cNvPr>
          <p:cNvPicPr>
            <a:picLocks noChangeAspect="1"/>
          </p:cNvPicPr>
          <p:nvPr/>
        </p:nvPicPr>
        <p:blipFill>
          <a:blip r:embed="rId2"/>
          <a:stretch>
            <a:fillRect/>
          </a:stretch>
        </p:blipFill>
        <p:spPr>
          <a:xfrm>
            <a:off x="8023767" y="3966478"/>
            <a:ext cx="1113585" cy="1560587"/>
          </a:xfrm>
          <a:prstGeom prst="rect">
            <a:avLst/>
          </a:prstGeom>
        </p:spPr>
      </p:pic>
      <p:pic>
        <p:nvPicPr>
          <p:cNvPr id="6" name="Picture 5" descr="Icon&#10;&#10;Description automatically generated">
            <a:extLst>
              <a:ext uri="{FF2B5EF4-FFF2-40B4-BE49-F238E27FC236}">
                <a16:creationId xmlns:a16="http://schemas.microsoft.com/office/drawing/2014/main" id="{3B86FD6F-9C2A-944F-048C-1083F1C6132B}"/>
              </a:ext>
            </a:extLst>
          </p:cNvPr>
          <p:cNvPicPr>
            <a:picLocks noChangeAspect="1"/>
          </p:cNvPicPr>
          <p:nvPr/>
        </p:nvPicPr>
        <p:blipFill>
          <a:blip r:embed="rId3"/>
          <a:stretch>
            <a:fillRect/>
          </a:stretch>
        </p:blipFill>
        <p:spPr>
          <a:xfrm>
            <a:off x="3652659" y="3993834"/>
            <a:ext cx="1942237" cy="1505875"/>
          </a:xfrm>
          <a:prstGeom prst="rect">
            <a:avLst/>
          </a:prstGeom>
        </p:spPr>
      </p:pic>
      <p:sp>
        <p:nvSpPr>
          <p:cNvPr id="2" name="Title 1">
            <a:extLst>
              <a:ext uri="{FF2B5EF4-FFF2-40B4-BE49-F238E27FC236}">
                <a16:creationId xmlns:a16="http://schemas.microsoft.com/office/drawing/2014/main" id="{B72F60AA-3BEA-DF4D-AEC1-9B35394687B8}"/>
              </a:ext>
            </a:extLst>
          </p:cNvPr>
          <p:cNvSpPr>
            <a:spLocks noGrp="1"/>
          </p:cNvSpPr>
          <p:nvPr>
            <p:ph type="title"/>
          </p:nvPr>
        </p:nvSpPr>
        <p:spPr/>
        <p:txBody>
          <a:bodyPr/>
          <a:lstStyle/>
          <a:p>
            <a:r>
              <a:rPr lang="en-US" dirty="0"/>
              <a:t>Types of databases (by data organization)</a:t>
            </a:r>
          </a:p>
        </p:txBody>
      </p:sp>
      <p:pic>
        <p:nvPicPr>
          <p:cNvPr id="10" name="Picture 9" descr="Diagram, table&#10;&#10;Description automatically generated">
            <a:extLst>
              <a:ext uri="{FF2B5EF4-FFF2-40B4-BE49-F238E27FC236}">
                <a16:creationId xmlns:a16="http://schemas.microsoft.com/office/drawing/2014/main" id="{C402874F-BF76-BA59-C2EE-B71E58F2F1ED}"/>
              </a:ext>
            </a:extLst>
          </p:cNvPr>
          <p:cNvPicPr>
            <a:picLocks noChangeAspect="1"/>
          </p:cNvPicPr>
          <p:nvPr/>
        </p:nvPicPr>
        <p:blipFill>
          <a:blip r:embed="rId4"/>
          <a:stretch>
            <a:fillRect/>
          </a:stretch>
        </p:blipFill>
        <p:spPr>
          <a:xfrm>
            <a:off x="5905945" y="3993834"/>
            <a:ext cx="1764278" cy="1505874"/>
          </a:xfrm>
          <a:prstGeom prst="rect">
            <a:avLst/>
          </a:prstGeom>
        </p:spPr>
      </p:pic>
      <p:pic>
        <p:nvPicPr>
          <p:cNvPr id="14" name="Picture 13" descr="Diagram&#10;&#10;Description automatically generated">
            <a:extLst>
              <a:ext uri="{FF2B5EF4-FFF2-40B4-BE49-F238E27FC236}">
                <a16:creationId xmlns:a16="http://schemas.microsoft.com/office/drawing/2014/main" id="{BCFE8570-EEBE-6A2D-D57A-699907E8737B}"/>
              </a:ext>
            </a:extLst>
          </p:cNvPr>
          <p:cNvPicPr>
            <a:picLocks noChangeAspect="1"/>
          </p:cNvPicPr>
          <p:nvPr/>
        </p:nvPicPr>
        <p:blipFill>
          <a:blip r:embed="rId5"/>
          <a:stretch>
            <a:fillRect/>
          </a:stretch>
        </p:blipFill>
        <p:spPr>
          <a:xfrm>
            <a:off x="9490896" y="3941188"/>
            <a:ext cx="1520139" cy="1611166"/>
          </a:xfrm>
          <a:prstGeom prst="rect">
            <a:avLst/>
          </a:prstGeom>
        </p:spPr>
      </p:pic>
      <p:pic>
        <p:nvPicPr>
          <p:cNvPr id="16" name="Picture 15" descr="A picture containing shoji, building&#10;&#10;Description automatically generated">
            <a:extLst>
              <a:ext uri="{FF2B5EF4-FFF2-40B4-BE49-F238E27FC236}">
                <a16:creationId xmlns:a16="http://schemas.microsoft.com/office/drawing/2014/main" id="{3EF2CFA8-2207-D720-DE90-0AF176C84863}"/>
              </a:ext>
            </a:extLst>
          </p:cNvPr>
          <p:cNvPicPr>
            <a:picLocks noChangeAspect="1"/>
          </p:cNvPicPr>
          <p:nvPr/>
        </p:nvPicPr>
        <p:blipFill>
          <a:blip r:embed="rId6"/>
          <a:stretch>
            <a:fillRect/>
          </a:stretch>
        </p:blipFill>
        <p:spPr>
          <a:xfrm>
            <a:off x="2705120" y="1825625"/>
            <a:ext cx="968160" cy="489775"/>
          </a:xfrm>
          <a:prstGeom prst="rect">
            <a:avLst/>
          </a:prstGeom>
        </p:spPr>
      </p:pic>
      <p:sp>
        <p:nvSpPr>
          <p:cNvPr id="4" name="TextBox 3">
            <a:extLst>
              <a:ext uri="{FF2B5EF4-FFF2-40B4-BE49-F238E27FC236}">
                <a16:creationId xmlns:a16="http://schemas.microsoft.com/office/drawing/2014/main" id="{BF2B0D1B-6C5D-7ACF-2D75-9B8D4AC39779}"/>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406933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06D5-1D7C-BF23-2954-871729E7857F}"/>
              </a:ext>
            </a:extLst>
          </p:cNvPr>
          <p:cNvSpPr>
            <a:spLocks noGrp="1"/>
          </p:cNvSpPr>
          <p:nvPr>
            <p:ph type="title"/>
          </p:nvPr>
        </p:nvSpPr>
        <p:spPr/>
        <p:txBody>
          <a:bodyPr/>
          <a:lstStyle/>
          <a:p>
            <a:r>
              <a:rPr lang="en-US" dirty="0"/>
              <a:t>Why have different kinds of databases?</a:t>
            </a:r>
          </a:p>
        </p:txBody>
      </p:sp>
      <p:sp>
        <p:nvSpPr>
          <p:cNvPr id="3" name="Content Placeholder 2">
            <a:extLst>
              <a:ext uri="{FF2B5EF4-FFF2-40B4-BE49-F238E27FC236}">
                <a16:creationId xmlns:a16="http://schemas.microsoft.com/office/drawing/2014/main" id="{4A46FB99-F0F4-9E0C-9D93-062372556277}"/>
              </a:ext>
            </a:extLst>
          </p:cNvPr>
          <p:cNvSpPr>
            <a:spLocks noGrp="1"/>
          </p:cNvSpPr>
          <p:nvPr>
            <p:ph idx="1"/>
          </p:nvPr>
        </p:nvSpPr>
        <p:spPr>
          <a:xfrm>
            <a:off x="838200" y="1816636"/>
            <a:ext cx="10515600" cy="466162"/>
          </a:xfrm>
        </p:spPr>
        <p:txBody>
          <a:bodyPr>
            <a:normAutofit fontScale="85000" lnSpcReduction="10000"/>
          </a:bodyPr>
          <a:lstStyle/>
          <a:p>
            <a:r>
              <a:rPr lang="en-US" dirty="0"/>
              <a:t>Represent relationships in data; avoid wasted space and redundancy</a:t>
            </a:r>
          </a:p>
        </p:txBody>
      </p:sp>
      <p:sp>
        <p:nvSpPr>
          <p:cNvPr id="4" name="TextBox 3">
            <a:extLst>
              <a:ext uri="{FF2B5EF4-FFF2-40B4-BE49-F238E27FC236}">
                <a16:creationId xmlns:a16="http://schemas.microsoft.com/office/drawing/2014/main" id="{605BC3EC-A107-225E-777E-1FAB3C70C363}"/>
              </a:ext>
            </a:extLst>
          </p:cNvPr>
          <p:cNvSpPr txBox="1"/>
          <p:nvPr/>
        </p:nvSpPr>
        <p:spPr>
          <a:xfrm>
            <a:off x="1799694" y="2269035"/>
            <a:ext cx="894989" cy="461665"/>
          </a:xfrm>
          <a:prstGeom prst="rect">
            <a:avLst/>
          </a:prstGeom>
          <a:noFill/>
        </p:spPr>
        <p:txBody>
          <a:bodyPr wrap="none" rtlCol="0">
            <a:spAutoFit/>
          </a:bodyPr>
          <a:lstStyle/>
          <a:p>
            <a:pPr algn="ctr"/>
            <a:r>
              <a:rPr lang="en-US" sz="2400" dirty="0"/>
              <a:t>1 to 1</a:t>
            </a:r>
          </a:p>
        </p:txBody>
      </p:sp>
      <p:sp>
        <p:nvSpPr>
          <p:cNvPr id="5" name="TextBox 4">
            <a:extLst>
              <a:ext uri="{FF2B5EF4-FFF2-40B4-BE49-F238E27FC236}">
                <a16:creationId xmlns:a16="http://schemas.microsoft.com/office/drawing/2014/main" id="{9CB8224D-3974-C39A-3CF8-2AA17B77E4AA}"/>
              </a:ext>
            </a:extLst>
          </p:cNvPr>
          <p:cNvSpPr txBox="1"/>
          <p:nvPr/>
        </p:nvSpPr>
        <p:spPr>
          <a:xfrm>
            <a:off x="5382055" y="2269035"/>
            <a:ext cx="1427891" cy="461665"/>
          </a:xfrm>
          <a:prstGeom prst="rect">
            <a:avLst/>
          </a:prstGeom>
          <a:noFill/>
        </p:spPr>
        <p:txBody>
          <a:bodyPr wrap="none" rtlCol="0">
            <a:spAutoFit/>
          </a:bodyPr>
          <a:lstStyle/>
          <a:p>
            <a:pPr algn="ctr"/>
            <a:r>
              <a:rPr lang="en-US" sz="2400" dirty="0"/>
              <a:t>1 to many</a:t>
            </a:r>
          </a:p>
        </p:txBody>
      </p:sp>
      <p:sp>
        <p:nvSpPr>
          <p:cNvPr id="6" name="TextBox 5">
            <a:extLst>
              <a:ext uri="{FF2B5EF4-FFF2-40B4-BE49-F238E27FC236}">
                <a16:creationId xmlns:a16="http://schemas.microsoft.com/office/drawing/2014/main" id="{E0A63F12-35DA-E2B4-807A-AC88CE3FEB4F}"/>
              </a:ext>
            </a:extLst>
          </p:cNvPr>
          <p:cNvSpPr txBox="1"/>
          <p:nvPr/>
        </p:nvSpPr>
        <p:spPr>
          <a:xfrm>
            <a:off x="8997082" y="2269035"/>
            <a:ext cx="1960794" cy="461665"/>
          </a:xfrm>
          <a:prstGeom prst="rect">
            <a:avLst/>
          </a:prstGeom>
          <a:noFill/>
        </p:spPr>
        <p:txBody>
          <a:bodyPr wrap="none" rtlCol="0">
            <a:spAutoFit/>
          </a:bodyPr>
          <a:lstStyle/>
          <a:p>
            <a:pPr algn="ctr"/>
            <a:r>
              <a:rPr lang="en-US" sz="2400" dirty="0"/>
              <a:t>many to many</a:t>
            </a:r>
          </a:p>
        </p:txBody>
      </p:sp>
      <p:cxnSp>
        <p:nvCxnSpPr>
          <p:cNvPr id="8" name="Straight Connector 7">
            <a:extLst>
              <a:ext uri="{FF2B5EF4-FFF2-40B4-BE49-F238E27FC236}">
                <a16:creationId xmlns:a16="http://schemas.microsoft.com/office/drawing/2014/main" id="{10A3C919-6AE9-CD2B-C705-4C7CBB164B1D}"/>
              </a:ext>
            </a:extLst>
          </p:cNvPr>
          <p:cNvCxnSpPr>
            <a:cxnSpLocks/>
          </p:cNvCxnSpPr>
          <p:nvPr/>
        </p:nvCxnSpPr>
        <p:spPr>
          <a:xfrm>
            <a:off x="2247188" y="3420050"/>
            <a:ext cx="0" cy="989114"/>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16878D-FB3F-10C7-D8F7-22276E46D53E}"/>
              </a:ext>
            </a:extLst>
          </p:cNvPr>
          <p:cNvSpPr txBox="1"/>
          <p:nvPr/>
        </p:nvSpPr>
        <p:spPr>
          <a:xfrm>
            <a:off x="1822809" y="2939118"/>
            <a:ext cx="848758" cy="369332"/>
          </a:xfrm>
          <a:prstGeom prst="rect">
            <a:avLst/>
          </a:prstGeom>
          <a:noFill/>
        </p:spPr>
        <p:txBody>
          <a:bodyPr wrap="none" rtlCol="0">
            <a:spAutoFit/>
          </a:bodyPr>
          <a:lstStyle/>
          <a:p>
            <a:pPr algn="ctr"/>
            <a:r>
              <a:rPr lang="en-US" dirty="0"/>
              <a:t>Patient</a:t>
            </a:r>
          </a:p>
        </p:txBody>
      </p:sp>
      <p:sp>
        <p:nvSpPr>
          <p:cNvPr id="10" name="TextBox 9">
            <a:extLst>
              <a:ext uri="{FF2B5EF4-FFF2-40B4-BE49-F238E27FC236}">
                <a16:creationId xmlns:a16="http://schemas.microsoft.com/office/drawing/2014/main" id="{D1807E15-A4F6-0D81-5EEC-3068FF53A3C4}"/>
              </a:ext>
            </a:extLst>
          </p:cNvPr>
          <p:cNvSpPr txBox="1"/>
          <p:nvPr/>
        </p:nvSpPr>
        <p:spPr>
          <a:xfrm>
            <a:off x="1974517" y="4562264"/>
            <a:ext cx="545342" cy="369332"/>
          </a:xfrm>
          <a:prstGeom prst="rect">
            <a:avLst/>
          </a:prstGeom>
          <a:noFill/>
        </p:spPr>
        <p:txBody>
          <a:bodyPr wrap="none" rtlCol="0">
            <a:spAutoFit/>
          </a:bodyPr>
          <a:lstStyle/>
          <a:p>
            <a:pPr algn="ctr"/>
            <a:r>
              <a:rPr lang="en-US" dirty="0"/>
              <a:t>PCP</a:t>
            </a:r>
          </a:p>
        </p:txBody>
      </p:sp>
      <p:cxnSp>
        <p:nvCxnSpPr>
          <p:cNvPr id="11" name="Straight Connector 10">
            <a:extLst>
              <a:ext uri="{FF2B5EF4-FFF2-40B4-BE49-F238E27FC236}">
                <a16:creationId xmlns:a16="http://schemas.microsoft.com/office/drawing/2014/main" id="{79755A2A-1E85-A72B-E0C6-06E8E9D1571A}"/>
              </a:ext>
            </a:extLst>
          </p:cNvPr>
          <p:cNvCxnSpPr>
            <a:cxnSpLocks/>
          </p:cNvCxnSpPr>
          <p:nvPr/>
        </p:nvCxnSpPr>
        <p:spPr>
          <a:xfrm>
            <a:off x="6099629" y="3428991"/>
            <a:ext cx="3630" cy="980173"/>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DC20990-F523-92BB-C50F-86D99D8F34EB}"/>
              </a:ext>
            </a:extLst>
          </p:cNvPr>
          <p:cNvCxnSpPr>
            <a:cxnSpLocks/>
          </p:cNvCxnSpPr>
          <p:nvPr/>
        </p:nvCxnSpPr>
        <p:spPr>
          <a:xfrm flipH="1">
            <a:off x="5767514" y="3428991"/>
            <a:ext cx="328486" cy="980173"/>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44E228-1F60-58A9-8049-9CB1754D8BD5}"/>
              </a:ext>
            </a:extLst>
          </p:cNvPr>
          <p:cNvCxnSpPr>
            <a:cxnSpLocks/>
          </p:cNvCxnSpPr>
          <p:nvPr/>
        </p:nvCxnSpPr>
        <p:spPr>
          <a:xfrm flipH="1">
            <a:off x="5479709" y="3428991"/>
            <a:ext cx="623550" cy="980173"/>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89511E2-2C19-2E8B-45B9-B9D36CFB9C2F}"/>
              </a:ext>
            </a:extLst>
          </p:cNvPr>
          <p:cNvCxnSpPr>
            <a:cxnSpLocks/>
          </p:cNvCxnSpPr>
          <p:nvPr/>
        </p:nvCxnSpPr>
        <p:spPr>
          <a:xfrm>
            <a:off x="6106888" y="3428991"/>
            <a:ext cx="299072" cy="980173"/>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6AED26-3A06-343F-E874-6CF2508FA6E4}"/>
              </a:ext>
            </a:extLst>
          </p:cNvPr>
          <p:cNvCxnSpPr>
            <a:cxnSpLocks/>
          </p:cNvCxnSpPr>
          <p:nvPr/>
        </p:nvCxnSpPr>
        <p:spPr>
          <a:xfrm>
            <a:off x="6099629" y="3428467"/>
            <a:ext cx="612662" cy="980697"/>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B7D14C-DD2D-22F4-E582-9B322AA56BFE}"/>
              </a:ext>
            </a:extLst>
          </p:cNvPr>
          <p:cNvSpPr txBox="1"/>
          <p:nvPr/>
        </p:nvSpPr>
        <p:spPr>
          <a:xfrm>
            <a:off x="5684478" y="2939118"/>
            <a:ext cx="848758" cy="369332"/>
          </a:xfrm>
          <a:prstGeom prst="rect">
            <a:avLst/>
          </a:prstGeom>
          <a:noFill/>
        </p:spPr>
        <p:txBody>
          <a:bodyPr wrap="none" rtlCol="0">
            <a:spAutoFit/>
          </a:bodyPr>
          <a:lstStyle/>
          <a:p>
            <a:pPr algn="ctr"/>
            <a:r>
              <a:rPr lang="en-US" dirty="0"/>
              <a:t>Patient</a:t>
            </a:r>
          </a:p>
        </p:txBody>
      </p:sp>
      <p:sp>
        <p:nvSpPr>
          <p:cNvPr id="21" name="TextBox 20">
            <a:extLst>
              <a:ext uri="{FF2B5EF4-FFF2-40B4-BE49-F238E27FC236}">
                <a16:creationId xmlns:a16="http://schemas.microsoft.com/office/drawing/2014/main" id="{9561441C-06EE-9DE9-D5D1-2BFE09A483EB}"/>
              </a:ext>
            </a:extLst>
          </p:cNvPr>
          <p:cNvSpPr txBox="1"/>
          <p:nvPr/>
        </p:nvSpPr>
        <p:spPr>
          <a:xfrm>
            <a:off x="5479709" y="4562264"/>
            <a:ext cx="1232582" cy="369332"/>
          </a:xfrm>
          <a:prstGeom prst="rect">
            <a:avLst/>
          </a:prstGeom>
          <a:noFill/>
        </p:spPr>
        <p:txBody>
          <a:bodyPr wrap="none" rtlCol="0">
            <a:spAutoFit/>
          </a:bodyPr>
          <a:lstStyle/>
          <a:p>
            <a:pPr algn="ctr"/>
            <a:r>
              <a:rPr lang="en-US" dirty="0"/>
              <a:t>Test results</a:t>
            </a:r>
          </a:p>
        </p:txBody>
      </p:sp>
      <p:cxnSp>
        <p:nvCxnSpPr>
          <p:cNvPr id="22" name="Straight Connector 21">
            <a:extLst>
              <a:ext uri="{FF2B5EF4-FFF2-40B4-BE49-F238E27FC236}">
                <a16:creationId xmlns:a16="http://schemas.microsoft.com/office/drawing/2014/main" id="{08EF78B1-A059-804F-4657-7ECC83C65F97}"/>
              </a:ext>
            </a:extLst>
          </p:cNvPr>
          <p:cNvCxnSpPr/>
          <p:nvPr/>
        </p:nvCxnSpPr>
        <p:spPr>
          <a:xfrm>
            <a:off x="10001912" y="3915394"/>
            <a:ext cx="0" cy="494818"/>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E05CB0F-576D-8F07-8038-F0B68DD248F0}"/>
              </a:ext>
            </a:extLst>
          </p:cNvPr>
          <p:cNvCxnSpPr>
            <a:cxnSpLocks/>
          </p:cNvCxnSpPr>
          <p:nvPr/>
        </p:nvCxnSpPr>
        <p:spPr>
          <a:xfrm flipH="1">
            <a:off x="9791639" y="3915394"/>
            <a:ext cx="206644" cy="494818"/>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FA77E3-B428-87D5-6527-CBE744A2E41E}"/>
              </a:ext>
            </a:extLst>
          </p:cNvPr>
          <p:cNvCxnSpPr>
            <a:cxnSpLocks/>
          </p:cNvCxnSpPr>
          <p:nvPr/>
        </p:nvCxnSpPr>
        <p:spPr>
          <a:xfrm flipH="1">
            <a:off x="9581366" y="3915394"/>
            <a:ext cx="424176" cy="494818"/>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7880F6-33A6-087E-5AEE-2699BC63280F}"/>
              </a:ext>
            </a:extLst>
          </p:cNvPr>
          <p:cNvCxnSpPr>
            <a:cxnSpLocks/>
          </p:cNvCxnSpPr>
          <p:nvPr/>
        </p:nvCxnSpPr>
        <p:spPr>
          <a:xfrm>
            <a:off x="10009171" y="3915394"/>
            <a:ext cx="213174" cy="494294"/>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C87ECD1-FA06-801A-4D61-3962D412E43C}"/>
              </a:ext>
            </a:extLst>
          </p:cNvPr>
          <p:cNvCxnSpPr>
            <a:cxnSpLocks/>
          </p:cNvCxnSpPr>
          <p:nvPr/>
        </p:nvCxnSpPr>
        <p:spPr>
          <a:xfrm>
            <a:off x="10001912" y="3914870"/>
            <a:ext cx="433607" cy="494294"/>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DEC16A9A-F6EF-5656-AF17-E494CAE08FB7}"/>
              </a:ext>
            </a:extLst>
          </p:cNvPr>
          <p:cNvGrpSpPr/>
          <p:nvPr/>
        </p:nvGrpSpPr>
        <p:grpSpPr>
          <a:xfrm flipV="1">
            <a:off x="9581366" y="3412501"/>
            <a:ext cx="854153" cy="495342"/>
            <a:chOff x="8924933" y="4910558"/>
            <a:chExt cx="854153" cy="495342"/>
          </a:xfrm>
        </p:grpSpPr>
        <p:cxnSp>
          <p:nvCxnSpPr>
            <p:cNvPr id="27" name="Straight Connector 26">
              <a:extLst>
                <a:ext uri="{FF2B5EF4-FFF2-40B4-BE49-F238E27FC236}">
                  <a16:creationId xmlns:a16="http://schemas.microsoft.com/office/drawing/2014/main" id="{45639ECE-9846-6A85-B532-3A3D8F3B7714}"/>
                </a:ext>
              </a:extLst>
            </p:cNvPr>
            <p:cNvCxnSpPr/>
            <p:nvPr/>
          </p:nvCxnSpPr>
          <p:spPr>
            <a:xfrm>
              <a:off x="9345479" y="4911082"/>
              <a:ext cx="0" cy="494818"/>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4E5754-560D-29AB-DC0A-14CC39385A66}"/>
                </a:ext>
              </a:extLst>
            </p:cNvPr>
            <p:cNvCxnSpPr>
              <a:cxnSpLocks/>
            </p:cNvCxnSpPr>
            <p:nvPr/>
          </p:nvCxnSpPr>
          <p:spPr>
            <a:xfrm flipH="1">
              <a:off x="9135206" y="4911082"/>
              <a:ext cx="206644" cy="494818"/>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27DC1C-4DFB-5D3F-3721-B149A609B7F4}"/>
                </a:ext>
              </a:extLst>
            </p:cNvPr>
            <p:cNvCxnSpPr>
              <a:cxnSpLocks/>
            </p:cNvCxnSpPr>
            <p:nvPr/>
          </p:nvCxnSpPr>
          <p:spPr>
            <a:xfrm flipH="1">
              <a:off x="8924933" y="4911082"/>
              <a:ext cx="424176" cy="494818"/>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1E7D9C-3747-AF3A-C98E-53E73474F502}"/>
                </a:ext>
              </a:extLst>
            </p:cNvPr>
            <p:cNvCxnSpPr>
              <a:cxnSpLocks/>
            </p:cNvCxnSpPr>
            <p:nvPr/>
          </p:nvCxnSpPr>
          <p:spPr>
            <a:xfrm>
              <a:off x="9352738" y="4911082"/>
              <a:ext cx="213174" cy="494294"/>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34ABD6-471B-D13F-0875-24C289D0EAF2}"/>
                </a:ext>
              </a:extLst>
            </p:cNvPr>
            <p:cNvCxnSpPr>
              <a:cxnSpLocks/>
            </p:cNvCxnSpPr>
            <p:nvPr/>
          </p:nvCxnSpPr>
          <p:spPr>
            <a:xfrm>
              <a:off x="9345479" y="4910558"/>
              <a:ext cx="433607" cy="494294"/>
            </a:xfrm>
            <a:prstGeom prst="line">
              <a:avLst/>
            </a:prstGeom>
            <a:ln w="38100">
              <a:solidFill>
                <a:schemeClr val="accent5"/>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7A312EE7-0DE7-C055-312E-EA359E0687B9}"/>
              </a:ext>
            </a:extLst>
          </p:cNvPr>
          <p:cNvSpPr txBox="1"/>
          <p:nvPr/>
        </p:nvSpPr>
        <p:spPr>
          <a:xfrm>
            <a:off x="9541877" y="2939118"/>
            <a:ext cx="938527" cy="369332"/>
          </a:xfrm>
          <a:prstGeom prst="rect">
            <a:avLst/>
          </a:prstGeom>
          <a:noFill/>
        </p:spPr>
        <p:txBody>
          <a:bodyPr wrap="none" rtlCol="0">
            <a:spAutoFit/>
          </a:bodyPr>
          <a:lstStyle/>
          <a:p>
            <a:pPr algn="ctr"/>
            <a:r>
              <a:rPr lang="en-US" dirty="0"/>
              <a:t>Patients</a:t>
            </a:r>
          </a:p>
        </p:txBody>
      </p:sp>
      <p:sp>
        <p:nvSpPr>
          <p:cNvPr id="34" name="TextBox 33">
            <a:extLst>
              <a:ext uri="{FF2B5EF4-FFF2-40B4-BE49-F238E27FC236}">
                <a16:creationId xmlns:a16="http://schemas.microsoft.com/office/drawing/2014/main" id="{3F9DCB21-738D-7CFC-7A05-79C5BA5D94AD}"/>
              </a:ext>
            </a:extLst>
          </p:cNvPr>
          <p:cNvSpPr txBox="1"/>
          <p:nvPr/>
        </p:nvSpPr>
        <p:spPr>
          <a:xfrm>
            <a:off x="9441915" y="4562264"/>
            <a:ext cx="1138453" cy="369332"/>
          </a:xfrm>
          <a:prstGeom prst="rect">
            <a:avLst/>
          </a:prstGeom>
          <a:noFill/>
        </p:spPr>
        <p:txBody>
          <a:bodyPr wrap="none" rtlCol="0">
            <a:spAutoFit/>
          </a:bodyPr>
          <a:lstStyle/>
          <a:p>
            <a:pPr algn="ctr"/>
            <a:r>
              <a:rPr lang="en-US" dirty="0"/>
              <a:t>Physicians</a:t>
            </a:r>
          </a:p>
        </p:txBody>
      </p:sp>
      <p:grpSp>
        <p:nvGrpSpPr>
          <p:cNvPr id="66" name="Group 65">
            <a:extLst>
              <a:ext uri="{FF2B5EF4-FFF2-40B4-BE49-F238E27FC236}">
                <a16:creationId xmlns:a16="http://schemas.microsoft.com/office/drawing/2014/main" id="{A4D26D08-71B8-A251-0BD0-00166726CFE9}"/>
              </a:ext>
            </a:extLst>
          </p:cNvPr>
          <p:cNvGrpSpPr/>
          <p:nvPr/>
        </p:nvGrpSpPr>
        <p:grpSpPr>
          <a:xfrm>
            <a:off x="1227526" y="5128729"/>
            <a:ext cx="2006314" cy="1200329"/>
            <a:chOff x="1077051" y="5128729"/>
            <a:chExt cx="2006314" cy="1200329"/>
          </a:xfrm>
        </p:grpSpPr>
        <p:sp>
          <p:nvSpPr>
            <p:cNvPr id="50" name="TextBox 49">
              <a:extLst>
                <a:ext uri="{FF2B5EF4-FFF2-40B4-BE49-F238E27FC236}">
                  <a16:creationId xmlns:a16="http://schemas.microsoft.com/office/drawing/2014/main" id="{105DD5DA-9653-9F6B-5C05-03D9AC3D52B7}"/>
                </a:ext>
              </a:extLst>
            </p:cNvPr>
            <p:cNvSpPr txBox="1"/>
            <p:nvPr/>
          </p:nvSpPr>
          <p:spPr>
            <a:xfrm>
              <a:off x="1422846" y="5128729"/>
              <a:ext cx="1660519" cy="1200329"/>
            </a:xfrm>
            <a:prstGeom prst="rect">
              <a:avLst/>
            </a:prstGeom>
            <a:noFill/>
          </p:spPr>
          <p:txBody>
            <a:bodyPr wrap="none" rtlCol="0">
              <a:spAutoFit/>
            </a:bodyPr>
            <a:lstStyle/>
            <a:p>
              <a:r>
                <a:rPr lang="en-US" sz="2400" dirty="0"/>
                <a:t>Flat file</a:t>
              </a:r>
            </a:p>
            <a:p>
              <a:r>
                <a:rPr lang="en-US" sz="2400" dirty="0"/>
                <a:t>Hierarchical</a:t>
              </a:r>
            </a:p>
            <a:p>
              <a:r>
                <a:rPr lang="en-US" sz="2400" dirty="0"/>
                <a:t>Relational</a:t>
              </a:r>
            </a:p>
          </p:txBody>
        </p:sp>
        <p:pic>
          <p:nvPicPr>
            <p:cNvPr id="55" name="Picture 54">
              <a:extLst>
                <a:ext uri="{FF2B5EF4-FFF2-40B4-BE49-F238E27FC236}">
                  <a16:creationId xmlns:a16="http://schemas.microsoft.com/office/drawing/2014/main" id="{7711CFC6-4900-2959-8486-F42B4DC4AECD}"/>
                </a:ext>
              </a:extLst>
            </p:cNvPr>
            <p:cNvPicPr>
              <a:picLocks noChangeAspect="1"/>
            </p:cNvPicPr>
            <p:nvPr/>
          </p:nvPicPr>
          <p:blipFill>
            <a:blip r:embed="rId3"/>
            <a:stretch>
              <a:fillRect/>
            </a:stretch>
          </p:blipFill>
          <p:spPr>
            <a:xfrm>
              <a:off x="1077051" y="5206000"/>
              <a:ext cx="303549" cy="303549"/>
            </a:xfrm>
            <a:prstGeom prst="rect">
              <a:avLst/>
            </a:prstGeom>
          </p:spPr>
        </p:pic>
        <p:pic>
          <p:nvPicPr>
            <p:cNvPr id="58" name="Picture 57">
              <a:extLst>
                <a:ext uri="{FF2B5EF4-FFF2-40B4-BE49-F238E27FC236}">
                  <a16:creationId xmlns:a16="http://schemas.microsoft.com/office/drawing/2014/main" id="{0FCBAF88-0885-2EC1-52A7-D80D237B7E23}"/>
                </a:ext>
              </a:extLst>
            </p:cNvPr>
            <p:cNvPicPr>
              <a:picLocks noChangeAspect="1"/>
            </p:cNvPicPr>
            <p:nvPr/>
          </p:nvPicPr>
          <p:blipFill>
            <a:blip r:embed="rId3"/>
            <a:stretch>
              <a:fillRect/>
            </a:stretch>
          </p:blipFill>
          <p:spPr>
            <a:xfrm>
              <a:off x="1079658" y="5583066"/>
              <a:ext cx="303549" cy="303549"/>
            </a:xfrm>
            <a:prstGeom prst="rect">
              <a:avLst/>
            </a:prstGeom>
          </p:spPr>
        </p:pic>
        <p:pic>
          <p:nvPicPr>
            <p:cNvPr id="59" name="Picture 58">
              <a:extLst>
                <a:ext uri="{FF2B5EF4-FFF2-40B4-BE49-F238E27FC236}">
                  <a16:creationId xmlns:a16="http://schemas.microsoft.com/office/drawing/2014/main" id="{7D3FB4C4-2FA6-47A0-A31C-B705C42E30F5}"/>
                </a:ext>
              </a:extLst>
            </p:cNvPr>
            <p:cNvPicPr>
              <a:picLocks noChangeAspect="1"/>
            </p:cNvPicPr>
            <p:nvPr/>
          </p:nvPicPr>
          <p:blipFill>
            <a:blip r:embed="rId3"/>
            <a:stretch>
              <a:fillRect/>
            </a:stretch>
          </p:blipFill>
          <p:spPr>
            <a:xfrm>
              <a:off x="1080498" y="5956063"/>
              <a:ext cx="303549" cy="303549"/>
            </a:xfrm>
            <a:prstGeom prst="rect">
              <a:avLst/>
            </a:prstGeom>
          </p:spPr>
        </p:pic>
      </p:grpSp>
      <p:grpSp>
        <p:nvGrpSpPr>
          <p:cNvPr id="67" name="Group 66">
            <a:extLst>
              <a:ext uri="{FF2B5EF4-FFF2-40B4-BE49-F238E27FC236}">
                <a16:creationId xmlns:a16="http://schemas.microsoft.com/office/drawing/2014/main" id="{CE3E13D5-4557-51B7-349B-305C118EFFF6}"/>
              </a:ext>
            </a:extLst>
          </p:cNvPr>
          <p:cNvGrpSpPr/>
          <p:nvPr/>
        </p:nvGrpSpPr>
        <p:grpSpPr>
          <a:xfrm>
            <a:off x="5121779" y="5128729"/>
            <a:ext cx="1964908" cy="1200329"/>
            <a:chOff x="4959729" y="5128729"/>
            <a:chExt cx="1964908" cy="1200329"/>
          </a:xfrm>
        </p:grpSpPr>
        <p:sp>
          <p:nvSpPr>
            <p:cNvPr id="51" name="TextBox 50">
              <a:extLst>
                <a:ext uri="{FF2B5EF4-FFF2-40B4-BE49-F238E27FC236}">
                  <a16:creationId xmlns:a16="http://schemas.microsoft.com/office/drawing/2014/main" id="{616CB38D-8B06-63FC-30AE-66D7BFAB569D}"/>
                </a:ext>
              </a:extLst>
            </p:cNvPr>
            <p:cNvSpPr txBox="1"/>
            <p:nvPr/>
          </p:nvSpPr>
          <p:spPr>
            <a:xfrm>
              <a:off x="5264118" y="5128729"/>
              <a:ext cx="1660519" cy="1200329"/>
            </a:xfrm>
            <a:prstGeom prst="rect">
              <a:avLst/>
            </a:prstGeom>
            <a:noFill/>
          </p:spPr>
          <p:txBody>
            <a:bodyPr wrap="none" rtlCol="0">
              <a:spAutoFit/>
            </a:bodyPr>
            <a:lstStyle/>
            <a:p>
              <a:r>
                <a:rPr lang="en-US" sz="2400" dirty="0"/>
                <a:t>Flat file</a:t>
              </a:r>
            </a:p>
            <a:p>
              <a:r>
                <a:rPr lang="en-US" sz="2400" dirty="0"/>
                <a:t>Hierarchical</a:t>
              </a:r>
            </a:p>
            <a:p>
              <a:r>
                <a:rPr lang="en-US" sz="2400" dirty="0"/>
                <a:t>Relational</a:t>
              </a:r>
            </a:p>
          </p:txBody>
        </p:sp>
        <p:pic>
          <p:nvPicPr>
            <p:cNvPr id="60" name="Picture 59">
              <a:extLst>
                <a:ext uri="{FF2B5EF4-FFF2-40B4-BE49-F238E27FC236}">
                  <a16:creationId xmlns:a16="http://schemas.microsoft.com/office/drawing/2014/main" id="{F211ADC4-4B23-C5EF-DE6B-7BEBC1642FED}"/>
                </a:ext>
              </a:extLst>
            </p:cNvPr>
            <p:cNvPicPr>
              <a:picLocks noChangeAspect="1"/>
            </p:cNvPicPr>
            <p:nvPr/>
          </p:nvPicPr>
          <p:blipFill>
            <a:blip r:embed="rId3"/>
            <a:stretch>
              <a:fillRect/>
            </a:stretch>
          </p:blipFill>
          <p:spPr>
            <a:xfrm>
              <a:off x="4959729" y="5583066"/>
              <a:ext cx="303549" cy="303549"/>
            </a:xfrm>
            <a:prstGeom prst="rect">
              <a:avLst/>
            </a:prstGeom>
          </p:spPr>
        </p:pic>
        <p:pic>
          <p:nvPicPr>
            <p:cNvPr id="61" name="Picture 60">
              <a:extLst>
                <a:ext uri="{FF2B5EF4-FFF2-40B4-BE49-F238E27FC236}">
                  <a16:creationId xmlns:a16="http://schemas.microsoft.com/office/drawing/2014/main" id="{C3E9A490-6F05-0E68-BD37-3724DF881EAF}"/>
                </a:ext>
              </a:extLst>
            </p:cNvPr>
            <p:cNvPicPr>
              <a:picLocks noChangeAspect="1"/>
            </p:cNvPicPr>
            <p:nvPr/>
          </p:nvPicPr>
          <p:blipFill>
            <a:blip r:embed="rId3"/>
            <a:stretch>
              <a:fillRect/>
            </a:stretch>
          </p:blipFill>
          <p:spPr>
            <a:xfrm>
              <a:off x="4960569" y="5956063"/>
              <a:ext cx="303549" cy="303549"/>
            </a:xfrm>
            <a:prstGeom prst="rect">
              <a:avLst/>
            </a:prstGeom>
          </p:spPr>
        </p:pic>
        <p:pic>
          <p:nvPicPr>
            <p:cNvPr id="63" name="Picture 62">
              <a:extLst>
                <a:ext uri="{FF2B5EF4-FFF2-40B4-BE49-F238E27FC236}">
                  <a16:creationId xmlns:a16="http://schemas.microsoft.com/office/drawing/2014/main" id="{6521DD55-9AD4-3C10-E3A1-255A48B05C33}"/>
                </a:ext>
              </a:extLst>
            </p:cNvPr>
            <p:cNvPicPr>
              <a:picLocks noChangeAspect="1"/>
            </p:cNvPicPr>
            <p:nvPr/>
          </p:nvPicPr>
          <p:blipFill>
            <a:blip r:embed="rId4"/>
            <a:stretch>
              <a:fillRect/>
            </a:stretch>
          </p:blipFill>
          <p:spPr>
            <a:xfrm>
              <a:off x="4959729" y="5225040"/>
              <a:ext cx="303549" cy="303549"/>
            </a:xfrm>
            <a:prstGeom prst="rect">
              <a:avLst/>
            </a:prstGeom>
          </p:spPr>
        </p:pic>
      </p:grpSp>
      <p:grpSp>
        <p:nvGrpSpPr>
          <p:cNvPr id="68" name="Group 67">
            <a:extLst>
              <a:ext uri="{FF2B5EF4-FFF2-40B4-BE49-F238E27FC236}">
                <a16:creationId xmlns:a16="http://schemas.microsoft.com/office/drawing/2014/main" id="{83AE7879-9126-D8D5-62E0-FF3D2E32386C}"/>
              </a:ext>
            </a:extLst>
          </p:cNvPr>
          <p:cNvGrpSpPr/>
          <p:nvPr/>
        </p:nvGrpSpPr>
        <p:grpSpPr>
          <a:xfrm>
            <a:off x="9021756" y="5128729"/>
            <a:ext cx="1964070" cy="1200329"/>
            <a:chOff x="8906006" y="5128729"/>
            <a:chExt cx="1964070" cy="1200329"/>
          </a:xfrm>
        </p:grpSpPr>
        <p:sp>
          <p:nvSpPr>
            <p:cNvPr id="52" name="TextBox 51">
              <a:extLst>
                <a:ext uri="{FF2B5EF4-FFF2-40B4-BE49-F238E27FC236}">
                  <a16:creationId xmlns:a16="http://schemas.microsoft.com/office/drawing/2014/main" id="{CC91C24F-5359-6ED5-6C24-84D284FF3594}"/>
                </a:ext>
              </a:extLst>
            </p:cNvPr>
            <p:cNvSpPr txBox="1"/>
            <p:nvPr/>
          </p:nvSpPr>
          <p:spPr>
            <a:xfrm>
              <a:off x="9209557" y="5128729"/>
              <a:ext cx="1660519" cy="1200329"/>
            </a:xfrm>
            <a:prstGeom prst="rect">
              <a:avLst/>
            </a:prstGeom>
            <a:noFill/>
          </p:spPr>
          <p:txBody>
            <a:bodyPr wrap="none" rtlCol="0">
              <a:spAutoFit/>
            </a:bodyPr>
            <a:lstStyle/>
            <a:p>
              <a:r>
                <a:rPr lang="en-US" sz="2400" dirty="0"/>
                <a:t>Flat file</a:t>
              </a:r>
            </a:p>
            <a:p>
              <a:r>
                <a:rPr lang="en-US" sz="2400" dirty="0"/>
                <a:t>Hierarchical</a:t>
              </a:r>
            </a:p>
            <a:p>
              <a:r>
                <a:rPr lang="en-US" sz="2400" dirty="0"/>
                <a:t>Relational</a:t>
              </a:r>
            </a:p>
          </p:txBody>
        </p:sp>
        <p:pic>
          <p:nvPicPr>
            <p:cNvPr id="62" name="Picture 61">
              <a:extLst>
                <a:ext uri="{FF2B5EF4-FFF2-40B4-BE49-F238E27FC236}">
                  <a16:creationId xmlns:a16="http://schemas.microsoft.com/office/drawing/2014/main" id="{09E093F4-1AD9-D98D-1004-C1B77CBA2837}"/>
                </a:ext>
              </a:extLst>
            </p:cNvPr>
            <p:cNvPicPr>
              <a:picLocks noChangeAspect="1"/>
            </p:cNvPicPr>
            <p:nvPr/>
          </p:nvPicPr>
          <p:blipFill>
            <a:blip r:embed="rId3"/>
            <a:stretch>
              <a:fillRect/>
            </a:stretch>
          </p:blipFill>
          <p:spPr>
            <a:xfrm>
              <a:off x="8906008" y="5956063"/>
              <a:ext cx="303549" cy="303549"/>
            </a:xfrm>
            <a:prstGeom prst="rect">
              <a:avLst/>
            </a:prstGeom>
          </p:spPr>
        </p:pic>
        <p:pic>
          <p:nvPicPr>
            <p:cNvPr id="64" name="Picture 63">
              <a:extLst>
                <a:ext uri="{FF2B5EF4-FFF2-40B4-BE49-F238E27FC236}">
                  <a16:creationId xmlns:a16="http://schemas.microsoft.com/office/drawing/2014/main" id="{ACFB3381-9025-A3CC-BD4D-E58B868ECFF9}"/>
                </a:ext>
              </a:extLst>
            </p:cNvPr>
            <p:cNvPicPr>
              <a:picLocks noChangeAspect="1"/>
            </p:cNvPicPr>
            <p:nvPr/>
          </p:nvPicPr>
          <p:blipFill>
            <a:blip r:embed="rId4"/>
            <a:stretch>
              <a:fillRect/>
            </a:stretch>
          </p:blipFill>
          <p:spPr>
            <a:xfrm>
              <a:off x="8906007" y="5225040"/>
              <a:ext cx="303549" cy="303549"/>
            </a:xfrm>
            <a:prstGeom prst="rect">
              <a:avLst/>
            </a:prstGeom>
          </p:spPr>
        </p:pic>
        <p:pic>
          <p:nvPicPr>
            <p:cNvPr id="65" name="Picture 64">
              <a:extLst>
                <a:ext uri="{FF2B5EF4-FFF2-40B4-BE49-F238E27FC236}">
                  <a16:creationId xmlns:a16="http://schemas.microsoft.com/office/drawing/2014/main" id="{8FF826B4-85AB-7D94-936D-BE663BB8BDFC}"/>
                </a:ext>
              </a:extLst>
            </p:cNvPr>
            <p:cNvPicPr>
              <a:picLocks noChangeAspect="1"/>
            </p:cNvPicPr>
            <p:nvPr/>
          </p:nvPicPr>
          <p:blipFill>
            <a:blip r:embed="rId4"/>
            <a:stretch>
              <a:fillRect/>
            </a:stretch>
          </p:blipFill>
          <p:spPr>
            <a:xfrm>
              <a:off x="8906006" y="5583066"/>
              <a:ext cx="303549" cy="303549"/>
            </a:xfrm>
            <a:prstGeom prst="rect">
              <a:avLst/>
            </a:prstGeom>
          </p:spPr>
        </p:pic>
      </p:grpSp>
      <p:sp>
        <p:nvSpPr>
          <p:cNvPr id="7" name="TextBox 6">
            <a:extLst>
              <a:ext uri="{FF2B5EF4-FFF2-40B4-BE49-F238E27FC236}">
                <a16:creationId xmlns:a16="http://schemas.microsoft.com/office/drawing/2014/main" id="{BB4696B0-8C8B-995C-02D1-344EF5176E24}"/>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12175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up)">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up)">
                                      <p:cBhvr>
                                        <p:cTn id="1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2C984-D179-574B-A9D6-5330D18B9352}"/>
              </a:ext>
            </a:extLst>
          </p:cNvPr>
          <p:cNvSpPr>
            <a:spLocks noGrp="1"/>
          </p:cNvSpPr>
          <p:nvPr>
            <p:ph type="title"/>
          </p:nvPr>
        </p:nvSpPr>
        <p:spPr/>
        <p:txBody>
          <a:bodyPr/>
          <a:lstStyle/>
          <a:p>
            <a:r>
              <a:rPr lang="en-US" dirty="0"/>
              <a:t>Relational databases</a:t>
            </a:r>
          </a:p>
        </p:txBody>
      </p:sp>
      <p:sp>
        <p:nvSpPr>
          <p:cNvPr id="3" name="Content Placeholder 2">
            <a:extLst>
              <a:ext uri="{FF2B5EF4-FFF2-40B4-BE49-F238E27FC236}">
                <a16:creationId xmlns:a16="http://schemas.microsoft.com/office/drawing/2014/main" id="{FF273CA2-AC0B-8C48-AF60-CD3F80BAC0F2}"/>
              </a:ext>
            </a:extLst>
          </p:cNvPr>
          <p:cNvSpPr>
            <a:spLocks noGrp="1"/>
          </p:cNvSpPr>
          <p:nvPr>
            <p:ph idx="1"/>
          </p:nvPr>
        </p:nvSpPr>
        <p:spPr>
          <a:xfrm>
            <a:off x="816166" y="1784252"/>
            <a:ext cx="3236089" cy="5076502"/>
          </a:xfrm>
        </p:spPr>
        <p:txBody>
          <a:bodyPr>
            <a:normAutofit fontScale="92500" lnSpcReduction="10000"/>
          </a:bodyPr>
          <a:lstStyle/>
          <a:p>
            <a:r>
              <a:rPr lang="en-US" sz="2000" dirty="0"/>
              <a:t>Codd’s rules (1985)</a:t>
            </a:r>
          </a:p>
          <a:p>
            <a:r>
              <a:rPr lang="en-US" sz="2000" dirty="0"/>
              <a:t>Multiple linked tables</a:t>
            </a:r>
          </a:p>
          <a:p>
            <a:r>
              <a:rPr lang="en-US" sz="2000" dirty="0"/>
              <a:t>Tables represent “entities”</a:t>
            </a:r>
          </a:p>
          <a:p>
            <a:r>
              <a:rPr lang="en-US" sz="2000" dirty="0"/>
              <a:t>Links are relationships</a:t>
            </a:r>
          </a:p>
          <a:p>
            <a:r>
              <a:rPr lang="en-US" sz="2000" dirty="0"/>
              <a:t>Flexible cardinality</a:t>
            </a:r>
          </a:p>
          <a:p>
            <a:r>
              <a:rPr lang="en-US" sz="2000" dirty="0"/>
              <a:t>Slower updating and retrieval than hierarchical*</a:t>
            </a:r>
          </a:p>
          <a:p>
            <a:r>
              <a:rPr lang="en-US" sz="2000" dirty="0"/>
              <a:t>Multiple query paths </a:t>
            </a:r>
            <a:br>
              <a:rPr lang="en-US" sz="2000" dirty="0"/>
            </a:br>
            <a:r>
              <a:rPr lang="en-US" sz="2000" dirty="0"/>
              <a:t>with decent performance</a:t>
            </a:r>
          </a:p>
          <a:p>
            <a:r>
              <a:rPr lang="en-US" sz="2000" dirty="0"/>
              <a:t>Transactional/rollback (“ACID”)</a:t>
            </a:r>
          </a:p>
          <a:p>
            <a:r>
              <a:rPr lang="en-US" sz="2000" dirty="0"/>
              <a:t>SQL query language</a:t>
            </a:r>
          </a:p>
          <a:p>
            <a:r>
              <a:rPr lang="en-US" sz="2000" dirty="0"/>
              <a:t>Epic Clarity, Cerner, </a:t>
            </a:r>
            <a:br>
              <a:rPr lang="en-US" sz="2000" dirty="0"/>
            </a:br>
            <a:r>
              <a:rPr lang="en-US" sz="2000" dirty="0" err="1"/>
              <a:t>CoPath</a:t>
            </a:r>
            <a:r>
              <a:rPr lang="en-US" sz="2000" dirty="0"/>
              <a:t> APLIS</a:t>
            </a:r>
          </a:p>
        </p:txBody>
      </p:sp>
      <p:pic>
        <p:nvPicPr>
          <p:cNvPr id="5" name="Picture 4">
            <a:extLst>
              <a:ext uri="{FF2B5EF4-FFF2-40B4-BE49-F238E27FC236}">
                <a16:creationId xmlns:a16="http://schemas.microsoft.com/office/drawing/2014/main" id="{E8E733D6-318B-F943-937C-0AADA02290C4}"/>
              </a:ext>
            </a:extLst>
          </p:cNvPr>
          <p:cNvPicPr>
            <a:picLocks noChangeAspect="1"/>
          </p:cNvPicPr>
          <p:nvPr/>
        </p:nvPicPr>
        <p:blipFill>
          <a:blip r:embed="rId3"/>
          <a:stretch>
            <a:fillRect/>
          </a:stretch>
        </p:blipFill>
        <p:spPr>
          <a:xfrm>
            <a:off x="4226586" y="1778206"/>
            <a:ext cx="7105180" cy="5076502"/>
          </a:xfrm>
          <a:prstGeom prst="rect">
            <a:avLst/>
          </a:prstGeom>
          <a:ln>
            <a:solidFill>
              <a:schemeClr val="bg2">
                <a:lumMod val="90000"/>
              </a:schemeClr>
            </a:solidFill>
          </a:ln>
          <a:effectLst>
            <a:outerShdw blurRad="50800" dist="38100" dir="5400000" algn="t" rotWithShape="0">
              <a:prstClr val="black">
                <a:alpha val="40000"/>
              </a:prstClr>
            </a:outerShdw>
          </a:effectLst>
        </p:spPr>
      </p:pic>
      <p:grpSp>
        <p:nvGrpSpPr>
          <p:cNvPr id="4" name="Group 3">
            <a:extLst>
              <a:ext uri="{FF2B5EF4-FFF2-40B4-BE49-F238E27FC236}">
                <a16:creationId xmlns:a16="http://schemas.microsoft.com/office/drawing/2014/main" id="{F77E46D2-E58C-EA48-964A-46D4B5C0E96E}"/>
              </a:ext>
            </a:extLst>
          </p:cNvPr>
          <p:cNvGrpSpPr/>
          <p:nvPr/>
        </p:nvGrpSpPr>
        <p:grpSpPr>
          <a:xfrm>
            <a:off x="5066801" y="2501772"/>
            <a:ext cx="702366" cy="1510748"/>
            <a:chOff x="5088835" y="2186609"/>
            <a:chExt cx="702366" cy="1510748"/>
          </a:xfrm>
        </p:grpSpPr>
        <p:sp>
          <p:nvSpPr>
            <p:cNvPr id="6" name="TextBox 5">
              <a:extLst>
                <a:ext uri="{FF2B5EF4-FFF2-40B4-BE49-F238E27FC236}">
                  <a16:creationId xmlns:a16="http://schemas.microsoft.com/office/drawing/2014/main" id="{765CF53F-A128-864C-A521-4ECFB03FF3EB}"/>
                </a:ext>
              </a:extLst>
            </p:cNvPr>
            <p:cNvSpPr txBox="1"/>
            <p:nvPr/>
          </p:nvSpPr>
          <p:spPr>
            <a:xfrm>
              <a:off x="5155095" y="2186609"/>
              <a:ext cx="603499" cy="369332"/>
            </a:xfrm>
            <a:prstGeom prst="rect">
              <a:avLst/>
            </a:prstGeom>
            <a:noFill/>
          </p:spPr>
          <p:txBody>
            <a:bodyPr wrap="none" rtlCol="0">
              <a:spAutoFit/>
            </a:bodyPr>
            <a:lstStyle/>
            <a:p>
              <a:r>
                <a:rPr lang="en-US" dirty="0">
                  <a:solidFill>
                    <a:srgbClr val="C00000"/>
                  </a:solidFill>
                </a:rPr>
                <a:t>Labs</a:t>
              </a:r>
            </a:p>
          </p:txBody>
        </p:sp>
        <p:sp>
          <p:nvSpPr>
            <p:cNvPr id="7" name="Rectangle 6">
              <a:extLst>
                <a:ext uri="{FF2B5EF4-FFF2-40B4-BE49-F238E27FC236}">
                  <a16:creationId xmlns:a16="http://schemas.microsoft.com/office/drawing/2014/main" id="{761CE005-F1FF-204C-B0CE-236A81A3B706}"/>
                </a:ext>
              </a:extLst>
            </p:cNvPr>
            <p:cNvSpPr/>
            <p:nvPr/>
          </p:nvSpPr>
          <p:spPr>
            <a:xfrm>
              <a:off x="5088835" y="2483807"/>
              <a:ext cx="702366" cy="121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7D91B85B-5685-99E5-2342-6F3A25C9AB5C}"/>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335505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2DAC6-9023-2440-9DF9-ACD679958977}"/>
              </a:ext>
            </a:extLst>
          </p:cNvPr>
          <p:cNvSpPr>
            <a:spLocks noGrp="1"/>
          </p:cNvSpPr>
          <p:nvPr>
            <p:ph type="title"/>
          </p:nvPr>
        </p:nvSpPr>
        <p:spPr/>
        <p:txBody>
          <a:bodyPr/>
          <a:lstStyle/>
          <a:p>
            <a:r>
              <a:rPr lang="en-US" dirty="0"/>
              <a:t>RDB keys, relations, and cardinality</a:t>
            </a:r>
          </a:p>
        </p:txBody>
      </p:sp>
      <p:sp>
        <p:nvSpPr>
          <p:cNvPr id="3" name="Content Placeholder 2">
            <a:extLst>
              <a:ext uri="{FF2B5EF4-FFF2-40B4-BE49-F238E27FC236}">
                <a16:creationId xmlns:a16="http://schemas.microsoft.com/office/drawing/2014/main" id="{DECF3EC2-5E22-8942-A8A2-8FD8F9CE1A3A}"/>
              </a:ext>
            </a:extLst>
          </p:cNvPr>
          <p:cNvSpPr>
            <a:spLocks noGrp="1"/>
          </p:cNvSpPr>
          <p:nvPr>
            <p:ph idx="1"/>
          </p:nvPr>
        </p:nvSpPr>
        <p:spPr>
          <a:xfrm>
            <a:off x="838200" y="2032157"/>
            <a:ext cx="3796460" cy="4460718"/>
          </a:xfrm>
        </p:spPr>
        <p:txBody>
          <a:bodyPr>
            <a:normAutofit/>
          </a:bodyPr>
          <a:lstStyle/>
          <a:p>
            <a:r>
              <a:rPr lang="en-US" sz="2400" b="1" dirty="0"/>
              <a:t>Shared keys</a:t>
            </a:r>
            <a:r>
              <a:rPr lang="en-US" sz="2400" dirty="0"/>
              <a:t> define links between tables (</a:t>
            </a:r>
            <a:r>
              <a:rPr lang="en-US" sz="2400" b="1" dirty="0"/>
              <a:t>relations</a:t>
            </a:r>
            <a:r>
              <a:rPr lang="en-US" sz="2400" dirty="0"/>
              <a:t>)</a:t>
            </a:r>
          </a:p>
          <a:p>
            <a:pPr lvl="1"/>
            <a:r>
              <a:rPr lang="en-US" sz="2000" dirty="0"/>
              <a:t>Primary key (PK)</a:t>
            </a:r>
          </a:p>
          <a:p>
            <a:pPr lvl="1"/>
            <a:r>
              <a:rPr lang="en-US" sz="2000" dirty="0"/>
              <a:t>Foreign key (FK)</a:t>
            </a:r>
          </a:p>
          <a:p>
            <a:pPr lvl="1"/>
            <a:r>
              <a:rPr lang="en-US" sz="2000" dirty="0"/>
              <a:t>Matching on shared data</a:t>
            </a:r>
          </a:p>
          <a:p>
            <a:pPr>
              <a:spcBef>
                <a:spcPts val="2200"/>
              </a:spcBef>
            </a:pPr>
            <a:r>
              <a:rPr lang="en-US" sz="2400" b="1" dirty="0"/>
              <a:t>Cardinality</a:t>
            </a:r>
          </a:p>
          <a:p>
            <a:pPr lvl="1"/>
            <a:r>
              <a:rPr lang="en-US" sz="2000" dirty="0"/>
              <a:t>1 to many (*)</a:t>
            </a:r>
          </a:p>
          <a:p>
            <a:pPr lvl="1"/>
            <a:r>
              <a:rPr lang="en-US" sz="2000" dirty="0"/>
              <a:t>Many to 1</a:t>
            </a:r>
          </a:p>
          <a:p>
            <a:pPr lvl="1"/>
            <a:r>
              <a:rPr lang="en-US" sz="2000" dirty="0"/>
              <a:t>Many to many</a:t>
            </a:r>
          </a:p>
          <a:p>
            <a:pPr lvl="1"/>
            <a:r>
              <a:rPr lang="en-US" sz="2000" dirty="0"/>
              <a:t>1 to 1 (not shown)</a:t>
            </a:r>
          </a:p>
          <a:p>
            <a:pPr lvl="1"/>
            <a:r>
              <a:rPr lang="en-US" sz="2000" dirty="0"/>
              <a:t>Optionality (0..)</a:t>
            </a:r>
          </a:p>
        </p:txBody>
      </p:sp>
      <p:grpSp>
        <p:nvGrpSpPr>
          <p:cNvPr id="16" name="Group 15">
            <a:extLst>
              <a:ext uri="{FF2B5EF4-FFF2-40B4-BE49-F238E27FC236}">
                <a16:creationId xmlns:a16="http://schemas.microsoft.com/office/drawing/2014/main" id="{7B443E44-FF03-CD4B-9A7E-B19951ED8BBA}"/>
              </a:ext>
            </a:extLst>
          </p:cNvPr>
          <p:cNvGrpSpPr/>
          <p:nvPr/>
        </p:nvGrpSpPr>
        <p:grpSpPr>
          <a:xfrm>
            <a:off x="4784655" y="2277268"/>
            <a:ext cx="2584178" cy="1050232"/>
            <a:chOff x="4870170" y="2207522"/>
            <a:chExt cx="2584178" cy="1050232"/>
          </a:xfrm>
        </p:grpSpPr>
        <p:sp>
          <p:nvSpPr>
            <p:cNvPr id="4" name="Rectangle 3">
              <a:extLst>
                <a:ext uri="{FF2B5EF4-FFF2-40B4-BE49-F238E27FC236}">
                  <a16:creationId xmlns:a16="http://schemas.microsoft.com/office/drawing/2014/main" id="{EFDB6FBC-1590-D144-BB93-08100F84AE53}"/>
                </a:ext>
              </a:extLst>
            </p:cNvPr>
            <p:cNvSpPr/>
            <p:nvPr/>
          </p:nvSpPr>
          <p:spPr>
            <a:xfrm>
              <a:off x="4876798" y="2214145"/>
              <a:ext cx="2570922" cy="104360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2B815B-BC78-0B49-968A-C4FD4CE616E6}"/>
                </a:ext>
              </a:extLst>
            </p:cNvPr>
            <p:cNvSpPr txBox="1"/>
            <p:nvPr/>
          </p:nvSpPr>
          <p:spPr>
            <a:xfrm>
              <a:off x="5689886" y="2214145"/>
              <a:ext cx="944746" cy="369332"/>
            </a:xfrm>
            <a:prstGeom prst="rect">
              <a:avLst/>
            </a:prstGeom>
            <a:noFill/>
          </p:spPr>
          <p:txBody>
            <a:bodyPr wrap="none" rtlCol="0">
              <a:spAutoFit/>
            </a:bodyPr>
            <a:lstStyle/>
            <a:p>
              <a:pPr algn="ctr"/>
              <a:r>
                <a:rPr lang="en-US" dirty="0"/>
                <a:t>PATIENT</a:t>
              </a:r>
            </a:p>
          </p:txBody>
        </p:sp>
        <p:sp>
          <p:nvSpPr>
            <p:cNvPr id="6" name="TextBox 5">
              <a:extLst>
                <a:ext uri="{FF2B5EF4-FFF2-40B4-BE49-F238E27FC236}">
                  <a16:creationId xmlns:a16="http://schemas.microsoft.com/office/drawing/2014/main" id="{57968A7C-3AAE-8449-A397-B7D76F57E906}"/>
                </a:ext>
              </a:extLst>
            </p:cNvPr>
            <p:cNvSpPr txBox="1"/>
            <p:nvPr/>
          </p:nvSpPr>
          <p:spPr>
            <a:xfrm>
              <a:off x="4870170" y="2573540"/>
              <a:ext cx="2306401" cy="369332"/>
            </a:xfrm>
            <a:prstGeom prst="rect">
              <a:avLst/>
            </a:prstGeom>
            <a:noFill/>
          </p:spPr>
          <p:txBody>
            <a:bodyPr wrap="none" rtlCol="0">
              <a:spAutoFit/>
            </a:bodyPr>
            <a:lstStyle/>
            <a:p>
              <a:r>
                <a:rPr lang="en-US" dirty="0" err="1"/>
                <a:t>Pat_ID</a:t>
              </a:r>
              <a:r>
                <a:rPr lang="en-US" dirty="0"/>
                <a:t>   MRN   Name…</a:t>
              </a:r>
            </a:p>
          </p:txBody>
        </p:sp>
        <p:sp>
          <p:nvSpPr>
            <p:cNvPr id="7" name="Rectangle 6">
              <a:extLst>
                <a:ext uri="{FF2B5EF4-FFF2-40B4-BE49-F238E27FC236}">
                  <a16:creationId xmlns:a16="http://schemas.microsoft.com/office/drawing/2014/main" id="{DA839212-1F38-A444-80F2-16BF748D4FEB}"/>
                </a:ext>
              </a:extLst>
            </p:cNvPr>
            <p:cNvSpPr/>
            <p:nvPr/>
          </p:nvSpPr>
          <p:spPr>
            <a:xfrm>
              <a:off x="4883426" y="2207522"/>
              <a:ext cx="2570922" cy="3693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7F4B6DB-633A-914A-8A17-370016818E37}"/>
              </a:ext>
            </a:extLst>
          </p:cNvPr>
          <p:cNvGrpSpPr/>
          <p:nvPr/>
        </p:nvGrpSpPr>
        <p:grpSpPr>
          <a:xfrm>
            <a:off x="8848679" y="2282220"/>
            <a:ext cx="2808998" cy="1050232"/>
            <a:chOff x="8594034" y="2207522"/>
            <a:chExt cx="2808998" cy="1050232"/>
          </a:xfrm>
        </p:grpSpPr>
        <p:sp>
          <p:nvSpPr>
            <p:cNvPr id="8" name="Rectangle 7">
              <a:extLst>
                <a:ext uri="{FF2B5EF4-FFF2-40B4-BE49-F238E27FC236}">
                  <a16:creationId xmlns:a16="http://schemas.microsoft.com/office/drawing/2014/main" id="{26E0559D-703E-CB46-B49B-B3CCDFE71FC2}"/>
                </a:ext>
              </a:extLst>
            </p:cNvPr>
            <p:cNvSpPr/>
            <p:nvPr/>
          </p:nvSpPr>
          <p:spPr>
            <a:xfrm>
              <a:off x="8600662" y="2214145"/>
              <a:ext cx="2802370" cy="104360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D8F372-28D0-9E4F-B38E-0529889BA26E}"/>
                </a:ext>
              </a:extLst>
            </p:cNvPr>
            <p:cNvSpPr txBox="1"/>
            <p:nvPr/>
          </p:nvSpPr>
          <p:spPr>
            <a:xfrm>
              <a:off x="9356067" y="2214145"/>
              <a:ext cx="1290418" cy="369332"/>
            </a:xfrm>
            <a:prstGeom prst="rect">
              <a:avLst/>
            </a:prstGeom>
            <a:noFill/>
          </p:spPr>
          <p:txBody>
            <a:bodyPr wrap="none" rtlCol="0">
              <a:spAutoFit/>
            </a:bodyPr>
            <a:lstStyle/>
            <a:p>
              <a:pPr algn="ctr"/>
              <a:r>
                <a:rPr lang="en-US" dirty="0"/>
                <a:t>PHYSICIANS</a:t>
              </a:r>
            </a:p>
          </p:txBody>
        </p:sp>
        <p:sp>
          <p:nvSpPr>
            <p:cNvPr id="10" name="TextBox 9">
              <a:extLst>
                <a:ext uri="{FF2B5EF4-FFF2-40B4-BE49-F238E27FC236}">
                  <a16:creationId xmlns:a16="http://schemas.microsoft.com/office/drawing/2014/main" id="{524D3EC2-4174-AE4A-A908-F81249DAED80}"/>
                </a:ext>
              </a:extLst>
            </p:cNvPr>
            <p:cNvSpPr txBox="1"/>
            <p:nvPr/>
          </p:nvSpPr>
          <p:spPr>
            <a:xfrm>
              <a:off x="8594034" y="2573540"/>
              <a:ext cx="2802370" cy="369332"/>
            </a:xfrm>
            <a:prstGeom prst="rect">
              <a:avLst/>
            </a:prstGeom>
            <a:noFill/>
          </p:spPr>
          <p:txBody>
            <a:bodyPr wrap="none" rtlCol="0">
              <a:spAutoFit/>
            </a:bodyPr>
            <a:lstStyle/>
            <a:p>
              <a:r>
                <a:rPr lang="en-US" dirty="0" err="1"/>
                <a:t>Phys_ID</a:t>
              </a:r>
              <a:r>
                <a:rPr lang="en-US" dirty="0"/>
                <a:t>   Name   Specialty…</a:t>
              </a:r>
            </a:p>
          </p:txBody>
        </p:sp>
        <p:sp>
          <p:nvSpPr>
            <p:cNvPr id="11" name="Rectangle 10">
              <a:extLst>
                <a:ext uri="{FF2B5EF4-FFF2-40B4-BE49-F238E27FC236}">
                  <a16:creationId xmlns:a16="http://schemas.microsoft.com/office/drawing/2014/main" id="{6F320246-FC0D-224F-9DDD-A3CEC1398AC0}"/>
                </a:ext>
              </a:extLst>
            </p:cNvPr>
            <p:cNvSpPr/>
            <p:nvPr/>
          </p:nvSpPr>
          <p:spPr>
            <a:xfrm>
              <a:off x="8607289" y="2207522"/>
              <a:ext cx="2789109" cy="3693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F8DCECE-071E-EB44-835F-509EC523582C}"/>
              </a:ext>
            </a:extLst>
          </p:cNvPr>
          <p:cNvGrpSpPr/>
          <p:nvPr/>
        </p:nvGrpSpPr>
        <p:grpSpPr>
          <a:xfrm>
            <a:off x="6505810" y="4400500"/>
            <a:ext cx="3273419" cy="1050232"/>
            <a:chOff x="6373628" y="4420369"/>
            <a:chExt cx="3273419" cy="1050232"/>
          </a:xfrm>
        </p:grpSpPr>
        <p:sp>
          <p:nvSpPr>
            <p:cNvPr id="12" name="Rectangle 11">
              <a:extLst>
                <a:ext uri="{FF2B5EF4-FFF2-40B4-BE49-F238E27FC236}">
                  <a16:creationId xmlns:a16="http://schemas.microsoft.com/office/drawing/2014/main" id="{6ACEC40C-4C98-064A-ACFE-6FA4EF01E607}"/>
                </a:ext>
              </a:extLst>
            </p:cNvPr>
            <p:cNvSpPr/>
            <p:nvPr/>
          </p:nvSpPr>
          <p:spPr>
            <a:xfrm>
              <a:off x="6380255" y="4426992"/>
              <a:ext cx="3266792" cy="104360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AC94196-04B5-9C43-B345-06FB5D866FC3}"/>
                </a:ext>
              </a:extLst>
            </p:cNvPr>
            <p:cNvSpPr txBox="1"/>
            <p:nvPr/>
          </p:nvSpPr>
          <p:spPr>
            <a:xfrm>
              <a:off x="7271072" y="4426992"/>
              <a:ext cx="1468415" cy="369332"/>
            </a:xfrm>
            <a:prstGeom prst="rect">
              <a:avLst/>
            </a:prstGeom>
            <a:noFill/>
          </p:spPr>
          <p:txBody>
            <a:bodyPr wrap="none" rtlCol="0">
              <a:spAutoFit/>
            </a:bodyPr>
            <a:lstStyle/>
            <a:p>
              <a:pPr algn="ctr"/>
              <a:r>
                <a:rPr lang="en-US" dirty="0"/>
                <a:t>ENCOUNTERS</a:t>
              </a:r>
            </a:p>
          </p:txBody>
        </p:sp>
        <p:sp>
          <p:nvSpPr>
            <p:cNvPr id="14" name="TextBox 13">
              <a:extLst>
                <a:ext uri="{FF2B5EF4-FFF2-40B4-BE49-F238E27FC236}">
                  <a16:creationId xmlns:a16="http://schemas.microsoft.com/office/drawing/2014/main" id="{0032C568-04EB-2F45-B619-D2EA025C258E}"/>
                </a:ext>
              </a:extLst>
            </p:cNvPr>
            <p:cNvSpPr txBox="1"/>
            <p:nvPr/>
          </p:nvSpPr>
          <p:spPr>
            <a:xfrm>
              <a:off x="6373628" y="4786387"/>
              <a:ext cx="3266792" cy="369332"/>
            </a:xfrm>
            <a:prstGeom prst="rect">
              <a:avLst/>
            </a:prstGeom>
            <a:noFill/>
          </p:spPr>
          <p:txBody>
            <a:bodyPr wrap="none" rtlCol="0">
              <a:spAutoFit/>
            </a:bodyPr>
            <a:lstStyle/>
            <a:p>
              <a:r>
                <a:rPr lang="en-US" dirty="0" err="1"/>
                <a:t>Enc_ID</a:t>
              </a:r>
              <a:r>
                <a:rPr lang="en-US" dirty="0"/>
                <a:t>   Date   </a:t>
              </a:r>
              <a:r>
                <a:rPr lang="en-US" dirty="0" err="1"/>
                <a:t>Pat_ID</a:t>
              </a:r>
              <a:r>
                <a:rPr lang="en-US" dirty="0"/>
                <a:t>   </a:t>
              </a:r>
              <a:r>
                <a:rPr lang="en-US" dirty="0" err="1"/>
                <a:t>Phys_ID</a:t>
              </a:r>
              <a:r>
                <a:rPr lang="en-US" dirty="0"/>
                <a:t>…</a:t>
              </a:r>
            </a:p>
          </p:txBody>
        </p:sp>
        <p:sp>
          <p:nvSpPr>
            <p:cNvPr id="15" name="Rectangle 14">
              <a:extLst>
                <a:ext uri="{FF2B5EF4-FFF2-40B4-BE49-F238E27FC236}">
                  <a16:creationId xmlns:a16="http://schemas.microsoft.com/office/drawing/2014/main" id="{9965F158-4A5F-2D49-92D4-37D8E7E6DE8A}"/>
                </a:ext>
              </a:extLst>
            </p:cNvPr>
            <p:cNvSpPr/>
            <p:nvPr/>
          </p:nvSpPr>
          <p:spPr>
            <a:xfrm>
              <a:off x="6386884" y="4420369"/>
              <a:ext cx="3253536" cy="36933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0CCC3E1-E760-6BD3-4BF5-1407570F6BE2}"/>
              </a:ext>
            </a:extLst>
          </p:cNvPr>
          <p:cNvGrpSpPr/>
          <p:nvPr/>
        </p:nvGrpSpPr>
        <p:grpSpPr>
          <a:xfrm>
            <a:off x="5233235" y="3338092"/>
            <a:ext cx="4511669" cy="2461017"/>
            <a:chOff x="5233235" y="3587467"/>
            <a:chExt cx="4511669" cy="2461017"/>
          </a:xfrm>
        </p:grpSpPr>
        <p:sp>
          <p:nvSpPr>
            <p:cNvPr id="72" name="TextBox 71">
              <a:extLst>
                <a:ext uri="{FF2B5EF4-FFF2-40B4-BE49-F238E27FC236}">
                  <a16:creationId xmlns:a16="http://schemas.microsoft.com/office/drawing/2014/main" id="{5BC1588F-5065-8042-915F-26DBCF55E4BA}"/>
                </a:ext>
              </a:extLst>
            </p:cNvPr>
            <p:cNvSpPr txBox="1"/>
            <p:nvPr/>
          </p:nvSpPr>
          <p:spPr>
            <a:xfrm>
              <a:off x="5233235" y="3587467"/>
              <a:ext cx="301686" cy="357712"/>
            </a:xfrm>
            <a:prstGeom prst="rect">
              <a:avLst/>
            </a:prstGeom>
            <a:noFill/>
          </p:spPr>
          <p:txBody>
            <a:bodyPr wrap="none" rtlCol="0">
              <a:spAutoFit/>
            </a:bodyPr>
            <a:lstStyle/>
            <a:p>
              <a:r>
                <a:rPr lang="en-US" dirty="0"/>
                <a:t>1</a:t>
              </a:r>
            </a:p>
          </p:txBody>
        </p:sp>
        <p:sp>
          <p:nvSpPr>
            <p:cNvPr id="73" name="TextBox 72">
              <a:extLst>
                <a:ext uri="{FF2B5EF4-FFF2-40B4-BE49-F238E27FC236}">
                  <a16:creationId xmlns:a16="http://schemas.microsoft.com/office/drawing/2014/main" id="{AE0E6849-6BBE-CF4D-B323-AD10EFE33C18}"/>
                </a:ext>
              </a:extLst>
            </p:cNvPr>
            <p:cNvSpPr txBox="1"/>
            <p:nvPr/>
          </p:nvSpPr>
          <p:spPr>
            <a:xfrm>
              <a:off x="9430841" y="3587467"/>
              <a:ext cx="301686" cy="357712"/>
            </a:xfrm>
            <a:prstGeom prst="rect">
              <a:avLst/>
            </a:prstGeom>
            <a:noFill/>
          </p:spPr>
          <p:txBody>
            <a:bodyPr wrap="none" rtlCol="0">
              <a:spAutoFit/>
            </a:bodyPr>
            <a:lstStyle/>
            <a:p>
              <a:r>
                <a:rPr lang="en-US" dirty="0"/>
                <a:t>1</a:t>
              </a:r>
            </a:p>
          </p:txBody>
        </p:sp>
        <p:sp>
          <p:nvSpPr>
            <p:cNvPr id="74" name="TextBox 73">
              <a:extLst>
                <a:ext uri="{FF2B5EF4-FFF2-40B4-BE49-F238E27FC236}">
                  <a16:creationId xmlns:a16="http://schemas.microsoft.com/office/drawing/2014/main" id="{68639DB4-B8D5-074D-807B-C5EA1D4C3E56}"/>
                </a:ext>
              </a:extLst>
            </p:cNvPr>
            <p:cNvSpPr txBox="1"/>
            <p:nvPr/>
          </p:nvSpPr>
          <p:spPr>
            <a:xfrm>
              <a:off x="8381129" y="5690772"/>
              <a:ext cx="532518" cy="357712"/>
            </a:xfrm>
            <a:prstGeom prst="rect">
              <a:avLst/>
            </a:prstGeom>
            <a:noFill/>
          </p:spPr>
          <p:txBody>
            <a:bodyPr wrap="none" rtlCol="0">
              <a:spAutoFit/>
            </a:bodyPr>
            <a:lstStyle/>
            <a:p>
              <a:r>
                <a:rPr lang="en-US" dirty="0"/>
                <a:t>0..*</a:t>
              </a:r>
            </a:p>
          </p:txBody>
        </p:sp>
        <p:sp>
          <p:nvSpPr>
            <p:cNvPr id="75" name="TextBox 74">
              <a:extLst>
                <a:ext uri="{FF2B5EF4-FFF2-40B4-BE49-F238E27FC236}">
                  <a16:creationId xmlns:a16="http://schemas.microsoft.com/office/drawing/2014/main" id="{8904120E-CCB3-944B-8BB9-B62C7AE7AD41}"/>
                </a:ext>
              </a:extLst>
            </p:cNvPr>
            <p:cNvSpPr txBox="1"/>
            <p:nvPr/>
          </p:nvSpPr>
          <p:spPr>
            <a:xfrm>
              <a:off x="9212386" y="5690772"/>
              <a:ext cx="532518" cy="357712"/>
            </a:xfrm>
            <a:prstGeom prst="rect">
              <a:avLst/>
            </a:prstGeom>
            <a:noFill/>
          </p:spPr>
          <p:txBody>
            <a:bodyPr wrap="none" rtlCol="0">
              <a:spAutoFit/>
            </a:bodyPr>
            <a:lstStyle/>
            <a:p>
              <a:r>
                <a:rPr lang="en-US" dirty="0"/>
                <a:t>0..*</a:t>
              </a:r>
            </a:p>
          </p:txBody>
        </p:sp>
      </p:grpSp>
      <p:grpSp>
        <p:nvGrpSpPr>
          <p:cNvPr id="25" name="Group 24">
            <a:extLst>
              <a:ext uri="{FF2B5EF4-FFF2-40B4-BE49-F238E27FC236}">
                <a16:creationId xmlns:a16="http://schemas.microsoft.com/office/drawing/2014/main" id="{3EDE3293-5A6E-5F70-DDC0-88C8AF28C15D}"/>
              </a:ext>
            </a:extLst>
          </p:cNvPr>
          <p:cNvGrpSpPr/>
          <p:nvPr/>
        </p:nvGrpSpPr>
        <p:grpSpPr>
          <a:xfrm>
            <a:off x="8073294" y="3798939"/>
            <a:ext cx="1263471" cy="588237"/>
            <a:chOff x="8073294" y="4048314"/>
            <a:chExt cx="1263471" cy="588237"/>
          </a:xfrm>
        </p:grpSpPr>
        <p:grpSp>
          <p:nvGrpSpPr>
            <p:cNvPr id="85" name="Group 84">
              <a:extLst>
                <a:ext uri="{FF2B5EF4-FFF2-40B4-BE49-F238E27FC236}">
                  <a16:creationId xmlns:a16="http://schemas.microsoft.com/office/drawing/2014/main" id="{1DCA11A7-5C67-7440-A623-7F8CE49F832F}"/>
                </a:ext>
              </a:extLst>
            </p:cNvPr>
            <p:cNvGrpSpPr/>
            <p:nvPr/>
          </p:nvGrpSpPr>
          <p:grpSpPr>
            <a:xfrm>
              <a:off x="8073294" y="4048314"/>
              <a:ext cx="417102" cy="576393"/>
              <a:chOff x="8859080" y="1254201"/>
              <a:chExt cx="417102" cy="576393"/>
            </a:xfrm>
          </p:grpSpPr>
          <p:sp>
            <p:nvSpPr>
              <p:cNvPr id="77" name="TextBox 76">
                <a:extLst>
                  <a:ext uri="{FF2B5EF4-FFF2-40B4-BE49-F238E27FC236}">
                    <a16:creationId xmlns:a16="http://schemas.microsoft.com/office/drawing/2014/main" id="{91249D78-8C44-604F-8680-77007AB9AA8E}"/>
                  </a:ext>
                </a:extLst>
              </p:cNvPr>
              <p:cNvSpPr txBox="1"/>
              <p:nvPr/>
            </p:nvSpPr>
            <p:spPr>
              <a:xfrm>
                <a:off x="8859080" y="1254201"/>
                <a:ext cx="417102" cy="369332"/>
              </a:xfrm>
              <a:prstGeom prst="rect">
                <a:avLst/>
              </a:prstGeom>
              <a:noFill/>
            </p:spPr>
            <p:txBody>
              <a:bodyPr wrap="none" rtlCol="0">
                <a:spAutoFit/>
              </a:bodyPr>
              <a:lstStyle/>
              <a:p>
                <a:r>
                  <a:rPr lang="en-US" b="1" dirty="0">
                    <a:solidFill>
                      <a:srgbClr val="C00000"/>
                    </a:solidFill>
                  </a:rPr>
                  <a:t>FK</a:t>
                </a:r>
              </a:p>
            </p:txBody>
          </p:sp>
          <p:cxnSp>
            <p:nvCxnSpPr>
              <p:cNvPr id="83" name="Straight Arrow Connector 82">
                <a:extLst>
                  <a:ext uri="{FF2B5EF4-FFF2-40B4-BE49-F238E27FC236}">
                    <a16:creationId xmlns:a16="http://schemas.microsoft.com/office/drawing/2014/main" id="{3D8F7A10-2D08-9640-9C05-853A89C80400}"/>
                  </a:ext>
                </a:extLst>
              </p:cNvPr>
              <p:cNvCxnSpPr>
                <a:cxnSpLocks/>
              </p:cNvCxnSpPr>
              <p:nvPr/>
            </p:nvCxnSpPr>
            <p:spPr>
              <a:xfrm>
                <a:off x="9070362" y="1553747"/>
                <a:ext cx="0" cy="2768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AE637884-1B0C-1647-84BA-52AB89D28BE3}"/>
                </a:ext>
              </a:extLst>
            </p:cNvPr>
            <p:cNvGrpSpPr/>
            <p:nvPr/>
          </p:nvGrpSpPr>
          <p:grpSpPr>
            <a:xfrm>
              <a:off x="8919663" y="4060158"/>
              <a:ext cx="417102" cy="576393"/>
              <a:chOff x="8859080" y="1254201"/>
              <a:chExt cx="417102" cy="576393"/>
            </a:xfrm>
          </p:grpSpPr>
          <p:sp>
            <p:nvSpPr>
              <p:cNvPr id="93" name="TextBox 92">
                <a:extLst>
                  <a:ext uri="{FF2B5EF4-FFF2-40B4-BE49-F238E27FC236}">
                    <a16:creationId xmlns:a16="http://schemas.microsoft.com/office/drawing/2014/main" id="{8D5C84CC-A855-B94F-BA30-CE5B397E1904}"/>
                  </a:ext>
                </a:extLst>
              </p:cNvPr>
              <p:cNvSpPr txBox="1"/>
              <p:nvPr/>
            </p:nvSpPr>
            <p:spPr>
              <a:xfrm>
                <a:off x="8859080" y="1254201"/>
                <a:ext cx="417102" cy="369332"/>
              </a:xfrm>
              <a:prstGeom prst="rect">
                <a:avLst/>
              </a:prstGeom>
              <a:solidFill>
                <a:schemeClr val="bg1"/>
              </a:solidFill>
            </p:spPr>
            <p:txBody>
              <a:bodyPr wrap="none" rtlCol="0">
                <a:spAutoFit/>
              </a:bodyPr>
              <a:lstStyle/>
              <a:p>
                <a:r>
                  <a:rPr lang="en-US" b="1" dirty="0">
                    <a:solidFill>
                      <a:srgbClr val="C00000"/>
                    </a:solidFill>
                  </a:rPr>
                  <a:t>FK</a:t>
                </a:r>
              </a:p>
            </p:txBody>
          </p:sp>
          <p:cxnSp>
            <p:nvCxnSpPr>
              <p:cNvPr id="94" name="Straight Arrow Connector 93">
                <a:extLst>
                  <a:ext uri="{FF2B5EF4-FFF2-40B4-BE49-F238E27FC236}">
                    <a16:creationId xmlns:a16="http://schemas.microsoft.com/office/drawing/2014/main" id="{9179D735-2381-4C46-AB40-5201C2F3F32A}"/>
                  </a:ext>
                </a:extLst>
              </p:cNvPr>
              <p:cNvCxnSpPr>
                <a:cxnSpLocks/>
              </p:cNvCxnSpPr>
              <p:nvPr/>
            </p:nvCxnSpPr>
            <p:spPr>
              <a:xfrm>
                <a:off x="9070362" y="1553747"/>
                <a:ext cx="0" cy="2768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79FB2BD1-4C76-B335-310D-17E63609DC18}"/>
              </a:ext>
            </a:extLst>
          </p:cNvPr>
          <p:cNvGrpSpPr/>
          <p:nvPr/>
        </p:nvGrpSpPr>
        <p:grpSpPr>
          <a:xfrm>
            <a:off x="4893279" y="1699835"/>
            <a:ext cx="4677966" cy="2687938"/>
            <a:chOff x="4893279" y="1949210"/>
            <a:chExt cx="4677966" cy="2687938"/>
          </a:xfrm>
        </p:grpSpPr>
        <p:grpSp>
          <p:nvGrpSpPr>
            <p:cNvPr id="84" name="Group 83">
              <a:extLst>
                <a:ext uri="{FF2B5EF4-FFF2-40B4-BE49-F238E27FC236}">
                  <a16:creationId xmlns:a16="http://schemas.microsoft.com/office/drawing/2014/main" id="{DA46290D-3011-8046-87E6-28D4141B1EDC}"/>
                </a:ext>
              </a:extLst>
            </p:cNvPr>
            <p:cNvGrpSpPr/>
            <p:nvPr/>
          </p:nvGrpSpPr>
          <p:grpSpPr>
            <a:xfrm>
              <a:off x="4893279" y="1950219"/>
              <a:ext cx="537667" cy="569801"/>
              <a:chOff x="4517343" y="1461262"/>
              <a:chExt cx="537667" cy="569801"/>
            </a:xfrm>
          </p:grpSpPr>
          <p:sp>
            <p:nvSpPr>
              <p:cNvPr id="76" name="TextBox 75">
                <a:extLst>
                  <a:ext uri="{FF2B5EF4-FFF2-40B4-BE49-F238E27FC236}">
                    <a16:creationId xmlns:a16="http://schemas.microsoft.com/office/drawing/2014/main" id="{D1AEAC91-E16D-AD43-B075-14FF2933941B}"/>
                  </a:ext>
                </a:extLst>
              </p:cNvPr>
              <p:cNvSpPr txBox="1"/>
              <p:nvPr/>
            </p:nvSpPr>
            <p:spPr>
              <a:xfrm>
                <a:off x="4517343" y="1461262"/>
                <a:ext cx="537667" cy="369332"/>
              </a:xfrm>
              <a:prstGeom prst="rect">
                <a:avLst/>
              </a:prstGeom>
              <a:noFill/>
            </p:spPr>
            <p:txBody>
              <a:bodyPr wrap="square" rtlCol="0">
                <a:spAutoFit/>
              </a:bodyPr>
              <a:lstStyle/>
              <a:p>
                <a:pPr algn="ctr"/>
                <a:r>
                  <a:rPr lang="en-US" b="1" dirty="0">
                    <a:solidFill>
                      <a:srgbClr val="C00000"/>
                    </a:solidFill>
                  </a:rPr>
                  <a:t>PK</a:t>
                </a:r>
              </a:p>
            </p:txBody>
          </p:sp>
          <p:cxnSp>
            <p:nvCxnSpPr>
              <p:cNvPr id="81" name="Straight Arrow Connector 80">
                <a:extLst>
                  <a:ext uri="{FF2B5EF4-FFF2-40B4-BE49-F238E27FC236}">
                    <a16:creationId xmlns:a16="http://schemas.microsoft.com/office/drawing/2014/main" id="{28FC4C9A-A042-B04B-B437-6AC685BC63FA}"/>
                  </a:ext>
                </a:extLst>
              </p:cNvPr>
              <p:cNvCxnSpPr>
                <a:cxnSpLocks/>
              </p:cNvCxnSpPr>
              <p:nvPr/>
            </p:nvCxnSpPr>
            <p:spPr>
              <a:xfrm>
                <a:off x="4772925" y="1754216"/>
                <a:ext cx="0" cy="2768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A56DB51-5E77-D544-B0BE-AF095CB9ABB5}"/>
                </a:ext>
              </a:extLst>
            </p:cNvPr>
            <p:cNvGrpSpPr/>
            <p:nvPr/>
          </p:nvGrpSpPr>
          <p:grpSpPr>
            <a:xfrm>
              <a:off x="9033578" y="1949210"/>
              <a:ext cx="537667" cy="569801"/>
              <a:chOff x="5385446" y="1484412"/>
              <a:chExt cx="537667" cy="569801"/>
            </a:xfrm>
          </p:grpSpPr>
          <p:sp>
            <p:nvSpPr>
              <p:cNvPr id="87" name="TextBox 86">
                <a:extLst>
                  <a:ext uri="{FF2B5EF4-FFF2-40B4-BE49-F238E27FC236}">
                    <a16:creationId xmlns:a16="http://schemas.microsoft.com/office/drawing/2014/main" id="{5FDDB5BF-888D-F349-AF4E-0F79D6F241FE}"/>
                  </a:ext>
                </a:extLst>
              </p:cNvPr>
              <p:cNvSpPr txBox="1"/>
              <p:nvPr/>
            </p:nvSpPr>
            <p:spPr>
              <a:xfrm>
                <a:off x="5385446" y="1484412"/>
                <a:ext cx="537667" cy="369332"/>
              </a:xfrm>
              <a:prstGeom prst="rect">
                <a:avLst/>
              </a:prstGeom>
              <a:noFill/>
            </p:spPr>
            <p:txBody>
              <a:bodyPr wrap="square" rtlCol="0">
                <a:spAutoFit/>
              </a:bodyPr>
              <a:lstStyle/>
              <a:p>
                <a:pPr algn="ctr"/>
                <a:r>
                  <a:rPr lang="en-US" b="1" dirty="0">
                    <a:solidFill>
                      <a:srgbClr val="C00000"/>
                    </a:solidFill>
                  </a:rPr>
                  <a:t>PK</a:t>
                </a:r>
              </a:p>
            </p:txBody>
          </p:sp>
          <p:cxnSp>
            <p:nvCxnSpPr>
              <p:cNvPr id="88" name="Straight Arrow Connector 87">
                <a:extLst>
                  <a:ext uri="{FF2B5EF4-FFF2-40B4-BE49-F238E27FC236}">
                    <a16:creationId xmlns:a16="http://schemas.microsoft.com/office/drawing/2014/main" id="{B9B9E7F7-FCDC-9049-B184-7B8B2DE241C4}"/>
                  </a:ext>
                </a:extLst>
              </p:cNvPr>
              <p:cNvCxnSpPr>
                <a:cxnSpLocks/>
              </p:cNvCxnSpPr>
              <p:nvPr/>
            </p:nvCxnSpPr>
            <p:spPr>
              <a:xfrm>
                <a:off x="5641028" y="1777366"/>
                <a:ext cx="0" cy="2768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BF446C2C-8A73-C643-BD82-18E4B423C2DD}"/>
                </a:ext>
              </a:extLst>
            </p:cNvPr>
            <p:cNvGrpSpPr/>
            <p:nvPr/>
          </p:nvGrpSpPr>
          <p:grpSpPr>
            <a:xfrm>
              <a:off x="6652894" y="4067347"/>
              <a:ext cx="537667" cy="569801"/>
              <a:chOff x="5107653" y="1438112"/>
              <a:chExt cx="537667" cy="569801"/>
            </a:xfrm>
          </p:grpSpPr>
          <p:sp>
            <p:nvSpPr>
              <p:cNvPr id="90" name="TextBox 89">
                <a:extLst>
                  <a:ext uri="{FF2B5EF4-FFF2-40B4-BE49-F238E27FC236}">
                    <a16:creationId xmlns:a16="http://schemas.microsoft.com/office/drawing/2014/main" id="{BD204120-8999-124F-8268-E83D9B19CAFB}"/>
                  </a:ext>
                </a:extLst>
              </p:cNvPr>
              <p:cNvSpPr txBox="1"/>
              <p:nvPr/>
            </p:nvSpPr>
            <p:spPr>
              <a:xfrm>
                <a:off x="5107653" y="1438112"/>
                <a:ext cx="537667" cy="369332"/>
              </a:xfrm>
              <a:prstGeom prst="rect">
                <a:avLst/>
              </a:prstGeom>
              <a:noFill/>
            </p:spPr>
            <p:txBody>
              <a:bodyPr wrap="square" rtlCol="0">
                <a:spAutoFit/>
              </a:bodyPr>
              <a:lstStyle/>
              <a:p>
                <a:pPr algn="ctr"/>
                <a:r>
                  <a:rPr lang="en-US" b="1" dirty="0">
                    <a:solidFill>
                      <a:srgbClr val="C00000"/>
                    </a:solidFill>
                  </a:rPr>
                  <a:t>PK</a:t>
                </a:r>
              </a:p>
            </p:txBody>
          </p:sp>
          <p:cxnSp>
            <p:nvCxnSpPr>
              <p:cNvPr id="91" name="Straight Arrow Connector 90">
                <a:extLst>
                  <a:ext uri="{FF2B5EF4-FFF2-40B4-BE49-F238E27FC236}">
                    <a16:creationId xmlns:a16="http://schemas.microsoft.com/office/drawing/2014/main" id="{83E8EFE0-BF5B-3544-B27A-C98CDF92960B}"/>
                  </a:ext>
                </a:extLst>
              </p:cNvPr>
              <p:cNvCxnSpPr>
                <a:cxnSpLocks/>
              </p:cNvCxnSpPr>
              <p:nvPr/>
            </p:nvCxnSpPr>
            <p:spPr>
              <a:xfrm>
                <a:off x="5363235" y="1731066"/>
                <a:ext cx="0" cy="2768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8A46C9DC-B620-C4E1-7AEB-C39796C30035}"/>
              </a:ext>
            </a:extLst>
          </p:cNvPr>
          <p:cNvGrpSpPr/>
          <p:nvPr/>
        </p:nvGrpSpPr>
        <p:grpSpPr>
          <a:xfrm>
            <a:off x="5185458" y="3327202"/>
            <a:ext cx="5185458" cy="2720051"/>
            <a:chOff x="5185458" y="3576577"/>
            <a:chExt cx="5185458" cy="2720051"/>
          </a:xfrm>
        </p:grpSpPr>
        <p:sp>
          <p:nvSpPr>
            <p:cNvPr id="22" name="Freeform 21">
              <a:extLst>
                <a:ext uri="{FF2B5EF4-FFF2-40B4-BE49-F238E27FC236}">
                  <a16:creationId xmlns:a16="http://schemas.microsoft.com/office/drawing/2014/main" id="{15A82F0F-C512-AEDF-7060-9616526F8F30}"/>
                </a:ext>
              </a:extLst>
            </p:cNvPr>
            <p:cNvSpPr/>
            <p:nvPr/>
          </p:nvSpPr>
          <p:spPr>
            <a:xfrm>
              <a:off x="5185458" y="3588152"/>
              <a:ext cx="3148314" cy="2708476"/>
            </a:xfrm>
            <a:custGeom>
              <a:avLst/>
              <a:gdLst>
                <a:gd name="connsiteX0" fmla="*/ 0 w 3148314"/>
                <a:gd name="connsiteY0" fmla="*/ 0 h 2708476"/>
                <a:gd name="connsiteX1" fmla="*/ 0 w 3148314"/>
                <a:gd name="connsiteY1" fmla="*/ 2708476 h 2708476"/>
                <a:gd name="connsiteX2" fmla="*/ 3148314 w 3148314"/>
                <a:gd name="connsiteY2" fmla="*/ 2708476 h 2708476"/>
                <a:gd name="connsiteX3" fmla="*/ 3148314 w 3148314"/>
                <a:gd name="connsiteY3" fmla="*/ 2118167 h 2708476"/>
              </a:gdLst>
              <a:ahLst/>
              <a:cxnLst>
                <a:cxn ang="0">
                  <a:pos x="connsiteX0" y="connsiteY0"/>
                </a:cxn>
                <a:cxn ang="0">
                  <a:pos x="connsiteX1" y="connsiteY1"/>
                </a:cxn>
                <a:cxn ang="0">
                  <a:pos x="connsiteX2" y="connsiteY2"/>
                </a:cxn>
                <a:cxn ang="0">
                  <a:pos x="connsiteX3" y="connsiteY3"/>
                </a:cxn>
              </a:cxnLst>
              <a:rect l="l" t="t" r="r" b="b"/>
              <a:pathLst>
                <a:path w="3148314" h="2708476">
                  <a:moveTo>
                    <a:pt x="0" y="0"/>
                  </a:moveTo>
                  <a:lnTo>
                    <a:pt x="0" y="2708476"/>
                  </a:lnTo>
                  <a:lnTo>
                    <a:pt x="3148314" y="2708476"/>
                  </a:lnTo>
                  <a:lnTo>
                    <a:pt x="3148314" y="2118167"/>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96F10382-76D3-BBF3-5B45-57680A75FAC2}"/>
                </a:ext>
              </a:extLst>
            </p:cNvPr>
            <p:cNvSpPr/>
            <p:nvPr/>
          </p:nvSpPr>
          <p:spPr>
            <a:xfrm>
              <a:off x="9167149" y="3576577"/>
              <a:ext cx="1203767" cy="2708476"/>
            </a:xfrm>
            <a:custGeom>
              <a:avLst/>
              <a:gdLst>
                <a:gd name="connsiteX0" fmla="*/ 208345 w 1203767"/>
                <a:gd name="connsiteY0" fmla="*/ 0 h 2708476"/>
                <a:gd name="connsiteX1" fmla="*/ 208345 w 1203767"/>
                <a:gd name="connsiteY1" fmla="*/ 405114 h 2708476"/>
                <a:gd name="connsiteX2" fmla="*/ 1203767 w 1203767"/>
                <a:gd name="connsiteY2" fmla="*/ 405114 h 2708476"/>
                <a:gd name="connsiteX3" fmla="*/ 1203767 w 1203767"/>
                <a:gd name="connsiteY3" fmla="*/ 2708476 h 2708476"/>
                <a:gd name="connsiteX4" fmla="*/ 0 w 1203767"/>
                <a:gd name="connsiteY4" fmla="*/ 2708476 h 2708476"/>
                <a:gd name="connsiteX5" fmla="*/ 0 w 1203767"/>
                <a:gd name="connsiteY5" fmla="*/ 2141316 h 270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3767" h="2708476">
                  <a:moveTo>
                    <a:pt x="208345" y="0"/>
                  </a:moveTo>
                  <a:lnTo>
                    <a:pt x="208345" y="405114"/>
                  </a:lnTo>
                  <a:lnTo>
                    <a:pt x="1203767" y="405114"/>
                  </a:lnTo>
                  <a:lnTo>
                    <a:pt x="1203767" y="2708476"/>
                  </a:lnTo>
                  <a:lnTo>
                    <a:pt x="0" y="2708476"/>
                  </a:lnTo>
                  <a:lnTo>
                    <a:pt x="0" y="2141316"/>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11017209-2BC6-BF08-4B22-F3593841C1FF}"/>
              </a:ext>
            </a:extLst>
          </p:cNvPr>
          <p:cNvSpPr txBox="1"/>
          <p:nvPr/>
        </p:nvSpPr>
        <p:spPr>
          <a:xfrm>
            <a:off x="5928167" y="2883735"/>
            <a:ext cx="335665" cy="461665"/>
          </a:xfrm>
          <a:prstGeom prst="rect">
            <a:avLst/>
          </a:prstGeom>
          <a:noFill/>
        </p:spPr>
        <p:txBody>
          <a:bodyPr wrap="square" rtlCol="0">
            <a:spAutoFit/>
          </a:bodyPr>
          <a:lstStyle/>
          <a:p>
            <a:pPr algn="ctr"/>
            <a:r>
              <a:rPr lang="en-US" sz="800" b="1" dirty="0"/>
              <a:t>•</a:t>
            </a:r>
          </a:p>
          <a:p>
            <a:pPr algn="ctr"/>
            <a:r>
              <a:rPr lang="en-US" sz="800" b="1" dirty="0"/>
              <a:t>•</a:t>
            </a:r>
          </a:p>
          <a:p>
            <a:pPr algn="ctr"/>
            <a:r>
              <a:rPr lang="en-US" sz="800" b="1" dirty="0"/>
              <a:t>•</a:t>
            </a:r>
          </a:p>
        </p:txBody>
      </p:sp>
      <p:sp>
        <p:nvSpPr>
          <p:cNvPr id="30" name="TextBox 29">
            <a:extLst>
              <a:ext uri="{FF2B5EF4-FFF2-40B4-BE49-F238E27FC236}">
                <a16:creationId xmlns:a16="http://schemas.microsoft.com/office/drawing/2014/main" id="{D0CAA221-726E-747A-13A8-30A5D322D554}"/>
              </a:ext>
            </a:extLst>
          </p:cNvPr>
          <p:cNvSpPr txBox="1"/>
          <p:nvPr/>
        </p:nvSpPr>
        <p:spPr>
          <a:xfrm>
            <a:off x="10138716" y="2883735"/>
            <a:ext cx="335665" cy="461665"/>
          </a:xfrm>
          <a:prstGeom prst="rect">
            <a:avLst/>
          </a:prstGeom>
          <a:noFill/>
        </p:spPr>
        <p:txBody>
          <a:bodyPr wrap="square" rtlCol="0">
            <a:spAutoFit/>
          </a:bodyPr>
          <a:lstStyle/>
          <a:p>
            <a:pPr algn="ctr"/>
            <a:r>
              <a:rPr lang="en-US" sz="800" b="1" dirty="0"/>
              <a:t>•</a:t>
            </a:r>
          </a:p>
          <a:p>
            <a:pPr algn="ctr"/>
            <a:r>
              <a:rPr lang="en-US" sz="800" b="1" dirty="0"/>
              <a:t>•</a:t>
            </a:r>
          </a:p>
          <a:p>
            <a:pPr algn="ctr"/>
            <a:r>
              <a:rPr lang="en-US" sz="800" b="1" dirty="0"/>
              <a:t>•</a:t>
            </a:r>
          </a:p>
        </p:txBody>
      </p:sp>
      <p:sp>
        <p:nvSpPr>
          <p:cNvPr id="31" name="TextBox 30">
            <a:extLst>
              <a:ext uri="{FF2B5EF4-FFF2-40B4-BE49-F238E27FC236}">
                <a16:creationId xmlns:a16="http://schemas.microsoft.com/office/drawing/2014/main" id="{9A5E807D-D8E8-07BD-4377-103F52351DCF}"/>
              </a:ext>
            </a:extLst>
          </p:cNvPr>
          <p:cNvSpPr txBox="1"/>
          <p:nvPr/>
        </p:nvSpPr>
        <p:spPr>
          <a:xfrm>
            <a:off x="7978000" y="5001324"/>
            <a:ext cx="335665" cy="461665"/>
          </a:xfrm>
          <a:prstGeom prst="rect">
            <a:avLst/>
          </a:prstGeom>
          <a:noFill/>
        </p:spPr>
        <p:txBody>
          <a:bodyPr wrap="square" rtlCol="0">
            <a:spAutoFit/>
          </a:bodyPr>
          <a:lstStyle/>
          <a:p>
            <a:pPr algn="ctr"/>
            <a:r>
              <a:rPr lang="en-US" sz="800" b="1" dirty="0"/>
              <a:t>•</a:t>
            </a:r>
          </a:p>
          <a:p>
            <a:pPr algn="ctr"/>
            <a:r>
              <a:rPr lang="en-US" sz="800" b="1" dirty="0"/>
              <a:t>•</a:t>
            </a:r>
          </a:p>
          <a:p>
            <a:pPr algn="ctr"/>
            <a:r>
              <a:rPr lang="en-US" sz="800" b="1" dirty="0"/>
              <a:t>•</a:t>
            </a:r>
          </a:p>
        </p:txBody>
      </p:sp>
      <p:sp>
        <p:nvSpPr>
          <p:cNvPr id="19" name="TextBox 18">
            <a:extLst>
              <a:ext uri="{FF2B5EF4-FFF2-40B4-BE49-F238E27FC236}">
                <a16:creationId xmlns:a16="http://schemas.microsoft.com/office/drawing/2014/main" id="{03E980F1-4AD1-B8BD-7668-4F1577D90409}"/>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29442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25FA-AEBA-D74F-B62A-D8DF32138B18}"/>
              </a:ext>
            </a:extLst>
          </p:cNvPr>
          <p:cNvSpPr>
            <a:spLocks noGrp="1"/>
          </p:cNvSpPr>
          <p:nvPr>
            <p:ph type="title"/>
          </p:nvPr>
        </p:nvSpPr>
        <p:spPr/>
        <p:txBody>
          <a:bodyPr/>
          <a:lstStyle/>
          <a:p>
            <a:r>
              <a:rPr lang="en-US" dirty="0"/>
              <a:t>Describing RDB structure and contents</a:t>
            </a:r>
          </a:p>
        </p:txBody>
      </p:sp>
      <p:sp>
        <p:nvSpPr>
          <p:cNvPr id="3" name="Content Placeholder 2">
            <a:extLst>
              <a:ext uri="{FF2B5EF4-FFF2-40B4-BE49-F238E27FC236}">
                <a16:creationId xmlns:a16="http://schemas.microsoft.com/office/drawing/2014/main" id="{FF5F9CCB-7BFE-8B49-9292-C5052A972A80}"/>
              </a:ext>
            </a:extLst>
          </p:cNvPr>
          <p:cNvSpPr>
            <a:spLocks noGrp="1"/>
          </p:cNvSpPr>
          <p:nvPr>
            <p:ph idx="1"/>
          </p:nvPr>
        </p:nvSpPr>
        <p:spPr>
          <a:xfrm>
            <a:off x="885886" y="1900004"/>
            <a:ext cx="10515600" cy="4667250"/>
          </a:xfrm>
        </p:spPr>
        <p:txBody>
          <a:bodyPr>
            <a:normAutofit/>
          </a:bodyPr>
          <a:lstStyle/>
          <a:p>
            <a:pPr>
              <a:lnSpc>
                <a:spcPct val="100000"/>
              </a:lnSpc>
            </a:pPr>
            <a:r>
              <a:rPr lang="en-US" b="1" dirty="0"/>
              <a:t>Schema:</a:t>
            </a:r>
            <a:r>
              <a:rPr lang="en-US" dirty="0"/>
              <a:t> table structure with relations</a:t>
            </a:r>
            <a:br>
              <a:rPr lang="en-US" dirty="0"/>
            </a:br>
            <a:r>
              <a:rPr lang="en-US" dirty="0"/>
              <a:t>and required data types</a:t>
            </a:r>
          </a:p>
          <a:p>
            <a:pPr lvl="1">
              <a:lnSpc>
                <a:spcPct val="100000"/>
              </a:lnSpc>
            </a:pPr>
            <a:r>
              <a:rPr lang="en-US" dirty="0"/>
              <a:t>Entity-relationship (ER) diagram</a:t>
            </a:r>
          </a:p>
          <a:p>
            <a:pPr lvl="1">
              <a:lnSpc>
                <a:spcPct val="100000"/>
              </a:lnSpc>
            </a:pPr>
            <a:r>
              <a:rPr lang="en-US" dirty="0"/>
              <a:t>Normalized schema (“normal form”)</a:t>
            </a:r>
          </a:p>
          <a:p>
            <a:pPr lvl="2">
              <a:lnSpc>
                <a:spcPct val="100000"/>
              </a:lnSpc>
            </a:pPr>
            <a:r>
              <a:rPr lang="en-US" dirty="0"/>
              <a:t>Optimum structure without inappropriate</a:t>
            </a:r>
            <a:br>
              <a:rPr lang="en-US" dirty="0"/>
            </a:br>
            <a:r>
              <a:rPr lang="en-US" dirty="0"/>
              <a:t>data dependencies or redundancy</a:t>
            </a:r>
          </a:p>
          <a:p>
            <a:pPr lvl="2">
              <a:lnSpc>
                <a:spcPct val="100000"/>
              </a:lnSpc>
            </a:pPr>
            <a:r>
              <a:rPr lang="en-US" dirty="0"/>
              <a:t>Relaxed in practice for speed</a:t>
            </a:r>
          </a:p>
          <a:p>
            <a:pPr>
              <a:lnSpc>
                <a:spcPct val="100000"/>
              </a:lnSpc>
              <a:spcBef>
                <a:spcPts val="2200"/>
              </a:spcBef>
            </a:pPr>
            <a:r>
              <a:rPr lang="en-US" b="1" dirty="0"/>
              <a:t>Data dictionary:</a:t>
            </a:r>
            <a:r>
              <a:rPr lang="en-US" dirty="0"/>
              <a:t> list of data elements</a:t>
            </a:r>
            <a:br>
              <a:rPr lang="en-US" dirty="0"/>
            </a:br>
            <a:r>
              <a:rPr lang="en-US" dirty="0"/>
              <a:t>(column names)</a:t>
            </a:r>
          </a:p>
        </p:txBody>
      </p:sp>
      <p:pic>
        <p:nvPicPr>
          <p:cNvPr id="5" name="Picture 4">
            <a:extLst>
              <a:ext uri="{FF2B5EF4-FFF2-40B4-BE49-F238E27FC236}">
                <a16:creationId xmlns:a16="http://schemas.microsoft.com/office/drawing/2014/main" id="{C90EF588-1731-4A4A-BEAF-21E7B0310D9F}"/>
              </a:ext>
            </a:extLst>
          </p:cNvPr>
          <p:cNvPicPr>
            <a:picLocks noChangeAspect="1"/>
          </p:cNvPicPr>
          <p:nvPr/>
        </p:nvPicPr>
        <p:blipFill>
          <a:blip r:embed="rId3"/>
          <a:stretch>
            <a:fillRect/>
          </a:stretch>
        </p:blipFill>
        <p:spPr>
          <a:xfrm>
            <a:off x="7034890" y="2508530"/>
            <a:ext cx="4344682" cy="3104184"/>
          </a:xfrm>
          <a:prstGeom prst="rect">
            <a:avLst/>
          </a:prstGeom>
          <a:solidFill>
            <a:schemeClr val="bg2">
              <a:lumMod val="75000"/>
            </a:schemeClr>
          </a:solidFill>
          <a:ln>
            <a:solidFill>
              <a:schemeClr val="bg2">
                <a:lumMod val="75000"/>
              </a:schemeClr>
            </a:solidFill>
          </a:ln>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8AA2953C-BFE6-BF89-1B5A-39EB988DD210}"/>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2704936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7AAF-E2B7-1F41-84B0-FE4648D5FA92}"/>
              </a:ext>
            </a:extLst>
          </p:cNvPr>
          <p:cNvSpPr>
            <a:spLocks noGrp="1"/>
          </p:cNvSpPr>
          <p:nvPr>
            <p:ph type="title"/>
          </p:nvPr>
        </p:nvSpPr>
        <p:spPr/>
        <p:txBody>
          <a:bodyPr/>
          <a:lstStyle/>
          <a:p>
            <a:r>
              <a:rPr lang="en-US" dirty="0"/>
              <a:t>RDB Query: Structured Query Language (SQL)</a:t>
            </a:r>
          </a:p>
        </p:txBody>
      </p:sp>
      <p:sp>
        <p:nvSpPr>
          <p:cNvPr id="3" name="Content Placeholder 2">
            <a:extLst>
              <a:ext uri="{FF2B5EF4-FFF2-40B4-BE49-F238E27FC236}">
                <a16:creationId xmlns:a16="http://schemas.microsoft.com/office/drawing/2014/main" id="{D1A56DF2-8252-E141-92B3-2E8367E07261}"/>
              </a:ext>
            </a:extLst>
          </p:cNvPr>
          <p:cNvSpPr>
            <a:spLocks noGrp="1"/>
          </p:cNvSpPr>
          <p:nvPr>
            <p:ph idx="1"/>
          </p:nvPr>
        </p:nvSpPr>
        <p:spPr>
          <a:xfrm>
            <a:off x="838200" y="1990878"/>
            <a:ext cx="10515600" cy="4667250"/>
          </a:xfrm>
        </p:spPr>
        <p:txBody>
          <a:bodyPr>
            <a:normAutofit fontScale="92500" lnSpcReduction="10000"/>
          </a:bodyPr>
          <a:lstStyle/>
          <a:p>
            <a:r>
              <a:rPr lang="en-US" dirty="0"/>
              <a:t>Standard (sort of) query language for all relational databases</a:t>
            </a:r>
          </a:p>
          <a:p>
            <a:r>
              <a:rPr lang="en-US" dirty="0"/>
              <a:t>Statements for creating, managing, updating, querying, deleting records</a:t>
            </a:r>
          </a:p>
          <a:p>
            <a:r>
              <a:rPr lang="en-US" dirty="0"/>
              <a:t>Query </a:t>
            </a:r>
            <a:r>
              <a:rPr lang="en-US" b="1" dirty="0"/>
              <a:t>statement</a:t>
            </a:r>
            <a:r>
              <a:rPr lang="en-US" dirty="0"/>
              <a:t>:</a:t>
            </a:r>
          </a:p>
          <a:p>
            <a:endParaRPr lang="en-US" dirty="0"/>
          </a:p>
          <a:p>
            <a:endParaRPr lang="en-US" dirty="0"/>
          </a:p>
          <a:p>
            <a:endParaRPr lang="en-US" dirty="0"/>
          </a:p>
          <a:p>
            <a:r>
              <a:rPr lang="en-US" dirty="0"/>
              <a:t>…returns a single table of matching data elements</a:t>
            </a:r>
          </a:p>
          <a:p>
            <a:r>
              <a:rPr lang="en-US" dirty="0"/>
              <a:t>JOIN tables using matching key values to query multiple tables</a:t>
            </a:r>
          </a:p>
        </p:txBody>
      </p:sp>
      <p:sp>
        <p:nvSpPr>
          <p:cNvPr id="4" name="TextBox 3">
            <a:extLst>
              <a:ext uri="{FF2B5EF4-FFF2-40B4-BE49-F238E27FC236}">
                <a16:creationId xmlns:a16="http://schemas.microsoft.com/office/drawing/2014/main" id="{B3D9D178-72B4-DC40-A245-CF03AB1B00E8}"/>
              </a:ext>
            </a:extLst>
          </p:cNvPr>
          <p:cNvSpPr txBox="1"/>
          <p:nvPr/>
        </p:nvSpPr>
        <p:spPr>
          <a:xfrm>
            <a:off x="4638260" y="3207026"/>
            <a:ext cx="6241775" cy="1815882"/>
          </a:xfrm>
          <a:prstGeom prst="rect">
            <a:avLst/>
          </a:prstGeom>
          <a:noFill/>
          <a:ln>
            <a:solidFill>
              <a:schemeClr val="bg2">
                <a:lumMod val="50000"/>
              </a:schemeClr>
            </a:solidFill>
            <a:prstDash val="sysDash"/>
          </a:ln>
        </p:spPr>
        <p:txBody>
          <a:bodyPr wrap="square" rtlCol="0">
            <a:spAutoFit/>
          </a:bodyPr>
          <a:lstStyle/>
          <a:p>
            <a:r>
              <a:rPr lang="en-US" sz="2800" dirty="0"/>
              <a:t>SELECT &lt;column names&gt;</a:t>
            </a:r>
          </a:p>
          <a:p>
            <a:r>
              <a:rPr lang="en-US" sz="2800" dirty="0"/>
              <a:t>FROM &lt;table&gt;</a:t>
            </a:r>
          </a:p>
          <a:p>
            <a:r>
              <a:rPr lang="en-US" sz="2800" dirty="0"/>
              <a:t>WHERE &lt;query parameters&gt;</a:t>
            </a:r>
          </a:p>
          <a:p>
            <a:r>
              <a:rPr lang="en-US" sz="2800" dirty="0"/>
              <a:t>ORDER BY &lt;sorting parameters&gt;</a:t>
            </a:r>
          </a:p>
        </p:txBody>
      </p:sp>
      <p:sp>
        <p:nvSpPr>
          <p:cNvPr id="5" name="TextBox 4">
            <a:extLst>
              <a:ext uri="{FF2B5EF4-FFF2-40B4-BE49-F238E27FC236}">
                <a16:creationId xmlns:a16="http://schemas.microsoft.com/office/drawing/2014/main" id="{0F5A265F-FF83-AB4A-8226-7766DD5AAABD}"/>
              </a:ext>
            </a:extLst>
          </p:cNvPr>
          <p:cNvSpPr txBox="1"/>
          <p:nvPr/>
        </p:nvSpPr>
        <p:spPr>
          <a:xfrm>
            <a:off x="4638259" y="3207026"/>
            <a:ext cx="6241775" cy="1815882"/>
          </a:xfrm>
          <a:prstGeom prst="rect">
            <a:avLst/>
          </a:prstGeom>
          <a:solidFill>
            <a:schemeClr val="bg1"/>
          </a:solidFill>
          <a:ln>
            <a:solidFill>
              <a:schemeClr val="bg2">
                <a:lumMod val="50000"/>
              </a:schemeClr>
            </a:solidFill>
            <a:prstDash val="sysDash"/>
          </a:ln>
        </p:spPr>
        <p:txBody>
          <a:bodyPr wrap="square" rtlCol="0">
            <a:spAutoFit/>
          </a:bodyPr>
          <a:lstStyle/>
          <a:p>
            <a:r>
              <a:rPr lang="en-US" sz="2800" dirty="0"/>
              <a:t>SELECT &lt;column names&gt;</a:t>
            </a:r>
          </a:p>
          <a:p>
            <a:r>
              <a:rPr lang="en-US" sz="2800" dirty="0"/>
              <a:t>FROM &lt;table&gt; JOIN &lt;table&gt; ON &lt;column&gt;</a:t>
            </a:r>
          </a:p>
          <a:p>
            <a:r>
              <a:rPr lang="en-US" sz="2800" dirty="0"/>
              <a:t>WHERE &lt;query parameters&gt;</a:t>
            </a:r>
          </a:p>
          <a:p>
            <a:r>
              <a:rPr lang="en-US" sz="2800" dirty="0"/>
              <a:t>ORDER BY &lt;sorting parameters&gt;</a:t>
            </a:r>
          </a:p>
        </p:txBody>
      </p:sp>
      <p:sp>
        <p:nvSpPr>
          <p:cNvPr id="6" name="TextBox 5">
            <a:extLst>
              <a:ext uri="{FF2B5EF4-FFF2-40B4-BE49-F238E27FC236}">
                <a16:creationId xmlns:a16="http://schemas.microsoft.com/office/drawing/2014/main" id="{39796B3E-8587-36BE-9DF7-C6FA5078AC93}"/>
              </a:ext>
            </a:extLst>
          </p:cNvPr>
          <p:cNvSpPr txBox="1"/>
          <p:nvPr/>
        </p:nvSpPr>
        <p:spPr>
          <a:xfrm>
            <a:off x="0" y="6488668"/>
            <a:ext cx="2933047" cy="369332"/>
          </a:xfrm>
          <a:prstGeom prst="rect">
            <a:avLst/>
          </a:prstGeom>
          <a:noFill/>
        </p:spPr>
        <p:txBody>
          <a:bodyPr wrap="none" rtlCol="0">
            <a:spAutoFit/>
          </a:bodyPr>
          <a:lstStyle/>
          <a:p>
            <a:r>
              <a:rPr lang="en-US" dirty="0"/>
              <a:t>© 2023 James H. Harrison, Jr.</a:t>
            </a:r>
          </a:p>
        </p:txBody>
      </p:sp>
    </p:spTree>
    <p:extLst>
      <p:ext uri="{BB962C8B-B14F-4D97-AF65-F5344CB8AC3E}">
        <p14:creationId xmlns:p14="http://schemas.microsoft.com/office/powerpoint/2010/main" val="122379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35000948e32_0_21"/>
          <p:cNvSpPr txBox="1">
            <a:spLocks noGrp="1"/>
          </p:cNvSpPr>
          <p:nvPr>
            <p:ph type="body" idx="1"/>
          </p:nvPr>
        </p:nvSpPr>
        <p:spPr>
          <a:xfrm>
            <a:off x="838200" y="2184996"/>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3000"/>
              <a:buNone/>
            </a:pPr>
            <a:r>
              <a:rPr lang="en-US" sz="3000" dirty="0"/>
              <a:t>Turnaround times for your batched toxicology testing are higher than your goals. You suspect there may be a mismatch between when samples are received into the lab and when you have scheduled your runs.</a:t>
            </a:r>
            <a:endParaRPr sz="3000" dirty="0"/>
          </a:p>
        </p:txBody>
      </p:sp>
      <p:sp>
        <p:nvSpPr>
          <p:cNvPr id="148" name="Google Shape;148;g35000948e32_0_21"/>
          <p:cNvSpPr txBox="1">
            <a:spLocks noGrp="1"/>
          </p:cNvSpPr>
          <p:nvPr>
            <p:ph type="title"/>
          </p:nvPr>
        </p:nvSpPr>
        <p:spPr>
          <a:xfrm>
            <a:off x="838200" y="958025"/>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45454"/>
              <a:buNone/>
            </a:pPr>
            <a:r>
              <a:rPr lang="en-US" dirty="0"/>
              <a:t>What’s your problem? Process improvement</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
          <p:cNvSpPr txBox="1">
            <a:spLocks noGrp="1"/>
          </p:cNvSpPr>
          <p:nvPr>
            <p:ph type="title"/>
          </p:nvPr>
        </p:nvSpPr>
        <p:spPr>
          <a:xfrm>
            <a:off x="857254" y="810488"/>
            <a:ext cx="10477491" cy="747396"/>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111111"/>
              <a:buNone/>
            </a:pPr>
            <a:r>
              <a:rPr lang="en-US" dirty="0"/>
              <a:t>Relational databases May Utilize a “Tidy” Representation of Data</a:t>
            </a:r>
            <a:endParaRPr dirty="0"/>
          </a:p>
        </p:txBody>
      </p:sp>
      <p:graphicFrame>
        <p:nvGraphicFramePr>
          <p:cNvPr id="374" name="Google Shape;374;p2"/>
          <p:cNvGraphicFramePr/>
          <p:nvPr>
            <p:extLst>
              <p:ext uri="{D42A27DB-BD31-4B8C-83A1-F6EECF244321}">
                <p14:modId xmlns:p14="http://schemas.microsoft.com/office/powerpoint/2010/main" val="828394828"/>
              </p:ext>
            </p:extLst>
          </p:nvPr>
        </p:nvGraphicFramePr>
        <p:xfrm>
          <a:off x="411163" y="2132053"/>
          <a:ext cx="11369650" cy="4555775"/>
        </p:xfrm>
        <a:graphic>
          <a:graphicData uri="http://schemas.openxmlformats.org/drawingml/2006/table">
            <a:tbl>
              <a:tblPr firstRow="1" bandRow="1">
                <a:noFill/>
              </a:tblPr>
              <a:tblGrid>
                <a:gridCol w="1179275">
                  <a:extLst>
                    <a:ext uri="{9D8B030D-6E8A-4147-A177-3AD203B41FA5}">
                      <a16:colId xmlns:a16="http://schemas.microsoft.com/office/drawing/2014/main" val="20000"/>
                    </a:ext>
                  </a:extLst>
                </a:gridCol>
                <a:gridCol w="1060175">
                  <a:extLst>
                    <a:ext uri="{9D8B030D-6E8A-4147-A177-3AD203B41FA5}">
                      <a16:colId xmlns:a16="http://schemas.microsoft.com/office/drawing/2014/main" val="20001"/>
                    </a:ext>
                  </a:extLst>
                </a:gridCol>
                <a:gridCol w="1285450">
                  <a:extLst>
                    <a:ext uri="{9D8B030D-6E8A-4147-A177-3AD203B41FA5}">
                      <a16:colId xmlns:a16="http://schemas.microsoft.com/office/drawing/2014/main" val="20002"/>
                    </a:ext>
                  </a:extLst>
                </a:gridCol>
                <a:gridCol w="1391475">
                  <a:extLst>
                    <a:ext uri="{9D8B030D-6E8A-4147-A177-3AD203B41FA5}">
                      <a16:colId xmlns:a16="http://schemas.microsoft.com/office/drawing/2014/main" val="20003"/>
                    </a:ext>
                  </a:extLst>
                </a:gridCol>
                <a:gridCol w="1086675">
                  <a:extLst>
                    <a:ext uri="{9D8B030D-6E8A-4147-A177-3AD203B41FA5}">
                      <a16:colId xmlns:a16="http://schemas.microsoft.com/office/drawing/2014/main" val="20004"/>
                    </a:ext>
                  </a:extLst>
                </a:gridCol>
                <a:gridCol w="1391475">
                  <a:extLst>
                    <a:ext uri="{9D8B030D-6E8A-4147-A177-3AD203B41FA5}">
                      <a16:colId xmlns:a16="http://schemas.microsoft.com/office/drawing/2014/main" val="20005"/>
                    </a:ext>
                  </a:extLst>
                </a:gridCol>
                <a:gridCol w="1844725">
                  <a:extLst>
                    <a:ext uri="{9D8B030D-6E8A-4147-A177-3AD203B41FA5}">
                      <a16:colId xmlns:a16="http://schemas.microsoft.com/office/drawing/2014/main" val="20006"/>
                    </a:ext>
                  </a:extLst>
                </a:gridCol>
                <a:gridCol w="1304125">
                  <a:extLst>
                    <a:ext uri="{9D8B030D-6E8A-4147-A177-3AD203B41FA5}">
                      <a16:colId xmlns:a16="http://schemas.microsoft.com/office/drawing/2014/main" val="20007"/>
                    </a:ext>
                  </a:extLst>
                </a:gridCol>
                <a:gridCol w="826275">
                  <a:extLst>
                    <a:ext uri="{9D8B030D-6E8A-4147-A177-3AD203B41FA5}">
                      <a16:colId xmlns:a16="http://schemas.microsoft.com/office/drawing/2014/main" val="20008"/>
                    </a:ext>
                  </a:extLst>
                </a:gridCol>
              </a:tblGrid>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Patient 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MRN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First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Last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 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 Code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 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Accession </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Tube</a:t>
                      </a:r>
                      <a:endParaRPr sz="1400" u="none" strike="noStrike" cap="none"/>
                    </a:p>
                  </a:txBody>
                  <a:tcPr marL="91450" marR="91450" marT="45725" marB="45725"/>
                </a:tc>
                <a:extLst>
                  <a:ext uri="{0D108BD9-81ED-4DB2-BD59-A6C34878D82A}">
                    <a16:rowId xmlns:a16="http://schemas.microsoft.com/office/drawing/2014/main" val="10000"/>
                  </a:ext>
                </a:extLst>
              </a:tr>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123456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John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Smith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Complete Blood Count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5679</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LAV</a:t>
                      </a:r>
                      <a:endParaRPr sz="1400" u="none" strike="noStrike" cap="none"/>
                    </a:p>
                  </a:txBody>
                  <a:tcPr marL="91450" marR="91450" marT="45725" marB="45725"/>
                </a:tc>
                <a:extLst>
                  <a:ext uri="{0D108BD9-81ED-4DB2-BD59-A6C34878D82A}">
                    <a16:rowId xmlns:a16="http://schemas.microsoft.com/office/drawing/2014/main" val="10001"/>
                  </a:ext>
                </a:extLst>
              </a:tr>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123456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John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Smith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BMP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Basic Metabolic Panel</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5680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GRN</a:t>
                      </a:r>
                      <a:endParaRPr sz="1400" u="none" strike="noStrike" cap="none"/>
                    </a:p>
                  </a:txBody>
                  <a:tcPr marL="91450" marR="91450" marT="45725" marB="45725"/>
                </a:tc>
                <a:extLst>
                  <a:ext uri="{0D108BD9-81ED-4DB2-BD59-A6C34878D82A}">
                    <a16:rowId xmlns:a16="http://schemas.microsoft.com/office/drawing/2014/main" val="10002"/>
                  </a:ext>
                </a:extLst>
              </a:tr>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098765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Doe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BLDCLT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Blood Culture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BLD</a:t>
                      </a:r>
                      <a:endParaRPr sz="1400" u="none" strike="noStrike" cap="none"/>
                    </a:p>
                  </a:txBody>
                  <a:tcPr marL="91450" marR="91450" marT="45725" marB="45725"/>
                </a:tc>
                <a:extLst>
                  <a:ext uri="{0D108BD9-81ED-4DB2-BD59-A6C34878D82A}">
                    <a16:rowId xmlns:a16="http://schemas.microsoft.com/office/drawing/2014/main" val="10003"/>
                  </a:ext>
                </a:extLst>
              </a:tr>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098765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Doe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HPTSWKUP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Hepatitis Workup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GLD</a:t>
                      </a:r>
                      <a:endParaRPr sz="1400" u="none" strike="noStrike" cap="none"/>
                    </a:p>
                  </a:txBody>
                  <a:tcPr marL="91450" marR="91450" marT="45725" marB="45725"/>
                </a:tc>
                <a:extLst>
                  <a:ext uri="{0D108BD9-81ED-4DB2-BD59-A6C34878D82A}">
                    <a16:rowId xmlns:a16="http://schemas.microsoft.com/office/drawing/2014/main" val="10004"/>
                  </a:ext>
                </a:extLst>
              </a:tr>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098765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Doe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HPTSWKUP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Hepatitis Workup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5735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PRL</a:t>
                      </a:r>
                      <a:endParaRPr sz="1400" u="none" strike="noStrike" cap="none"/>
                    </a:p>
                  </a:txBody>
                  <a:tcPr marL="91450" marR="91450" marT="45725" marB="45725"/>
                </a:tc>
                <a:extLst>
                  <a:ext uri="{0D108BD9-81ED-4DB2-BD59-A6C34878D82A}">
                    <a16:rowId xmlns:a16="http://schemas.microsoft.com/office/drawing/2014/main" val="10005"/>
                  </a:ext>
                </a:extLst>
              </a:tr>
              <a:tr h="650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098765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Doe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CRP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 Reactive Protein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5812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GRN</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graphicFrame>
        <p:nvGraphicFramePr>
          <p:cNvPr id="375" name="Google Shape;375;p2"/>
          <p:cNvGraphicFramePr/>
          <p:nvPr>
            <p:extLst>
              <p:ext uri="{D42A27DB-BD31-4B8C-83A1-F6EECF244321}">
                <p14:modId xmlns:p14="http://schemas.microsoft.com/office/powerpoint/2010/main" val="616302164"/>
              </p:ext>
            </p:extLst>
          </p:nvPr>
        </p:nvGraphicFramePr>
        <p:xfrm>
          <a:off x="197138" y="2141831"/>
          <a:ext cx="5163900" cy="1490100"/>
        </p:xfrm>
        <a:graphic>
          <a:graphicData uri="http://schemas.openxmlformats.org/drawingml/2006/table">
            <a:tbl>
              <a:tblPr firstRow="1" bandRow="1">
                <a:noFill/>
              </a:tblPr>
              <a:tblGrid>
                <a:gridCol w="1290975">
                  <a:extLst>
                    <a:ext uri="{9D8B030D-6E8A-4147-A177-3AD203B41FA5}">
                      <a16:colId xmlns:a16="http://schemas.microsoft.com/office/drawing/2014/main" val="20000"/>
                    </a:ext>
                  </a:extLst>
                </a:gridCol>
                <a:gridCol w="1290975">
                  <a:extLst>
                    <a:ext uri="{9D8B030D-6E8A-4147-A177-3AD203B41FA5}">
                      <a16:colId xmlns:a16="http://schemas.microsoft.com/office/drawing/2014/main" val="20001"/>
                    </a:ext>
                  </a:extLst>
                </a:gridCol>
                <a:gridCol w="1290975">
                  <a:extLst>
                    <a:ext uri="{9D8B030D-6E8A-4147-A177-3AD203B41FA5}">
                      <a16:colId xmlns:a16="http://schemas.microsoft.com/office/drawing/2014/main" val="20002"/>
                    </a:ext>
                  </a:extLst>
                </a:gridCol>
                <a:gridCol w="1290975">
                  <a:extLst>
                    <a:ext uri="{9D8B030D-6E8A-4147-A177-3AD203B41FA5}">
                      <a16:colId xmlns:a16="http://schemas.microsoft.com/office/drawing/2014/main" val="20003"/>
                    </a:ext>
                  </a:extLst>
                </a:gridCol>
              </a:tblGrid>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PatientID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MRN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FirstName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LastName</a:t>
                      </a:r>
                      <a:endParaRPr sz="1400" u="none" strike="noStrike" cap="none"/>
                    </a:p>
                  </a:txBody>
                  <a:tcPr marL="91450" marR="91450" marT="45725" marB="45725"/>
                </a:tc>
                <a:extLst>
                  <a:ext uri="{0D108BD9-81ED-4DB2-BD59-A6C34878D82A}">
                    <a16:rowId xmlns:a16="http://schemas.microsoft.com/office/drawing/2014/main" val="10000"/>
                  </a:ext>
                </a:extLst>
              </a:tr>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123456</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John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Smith</a:t>
                      </a:r>
                      <a:endParaRPr sz="1400" u="none" strike="noStrike" cap="none"/>
                    </a:p>
                  </a:txBody>
                  <a:tcPr marL="91450" marR="91450" marT="45725" marB="45725"/>
                </a:tc>
                <a:extLst>
                  <a:ext uri="{0D108BD9-81ED-4DB2-BD59-A6C34878D82A}">
                    <a16:rowId xmlns:a16="http://schemas.microsoft.com/office/drawing/2014/main" val="10001"/>
                  </a:ext>
                </a:extLst>
              </a:tr>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098765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Doe</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376" name="Google Shape;376;p2"/>
          <p:cNvGraphicFramePr/>
          <p:nvPr>
            <p:extLst>
              <p:ext uri="{D42A27DB-BD31-4B8C-83A1-F6EECF244321}">
                <p14:modId xmlns:p14="http://schemas.microsoft.com/office/powerpoint/2010/main" val="1827765384"/>
              </p:ext>
            </p:extLst>
          </p:nvPr>
        </p:nvGraphicFramePr>
        <p:xfrm>
          <a:off x="5974566" y="2932140"/>
          <a:ext cx="6020300" cy="2831250"/>
        </p:xfrm>
        <a:graphic>
          <a:graphicData uri="http://schemas.openxmlformats.org/drawingml/2006/table">
            <a:tbl>
              <a:tblPr firstRow="1" bandRow="1">
                <a:noFill/>
              </a:tblPr>
              <a:tblGrid>
                <a:gridCol w="1505075">
                  <a:extLst>
                    <a:ext uri="{9D8B030D-6E8A-4147-A177-3AD203B41FA5}">
                      <a16:colId xmlns:a16="http://schemas.microsoft.com/office/drawing/2014/main" val="20000"/>
                    </a:ext>
                  </a:extLst>
                </a:gridCol>
                <a:gridCol w="1505075">
                  <a:extLst>
                    <a:ext uri="{9D8B030D-6E8A-4147-A177-3AD203B41FA5}">
                      <a16:colId xmlns:a16="http://schemas.microsoft.com/office/drawing/2014/main" val="20001"/>
                    </a:ext>
                  </a:extLst>
                </a:gridCol>
                <a:gridCol w="1312225">
                  <a:extLst>
                    <a:ext uri="{9D8B030D-6E8A-4147-A177-3AD203B41FA5}">
                      <a16:colId xmlns:a16="http://schemas.microsoft.com/office/drawing/2014/main" val="20002"/>
                    </a:ext>
                  </a:extLst>
                </a:gridCol>
                <a:gridCol w="1697925">
                  <a:extLst>
                    <a:ext uri="{9D8B030D-6E8A-4147-A177-3AD203B41FA5}">
                      <a16:colId xmlns:a16="http://schemas.microsoft.com/office/drawing/2014/main" val="20003"/>
                    </a:ext>
                  </a:extLst>
                </a:gridCol>
              </a:tblGrid>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PatientID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OrderCode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OrderName</a:t>
                      </a:r>
                      <a:endParaRPr sz="1400" u="none" strike="noStrike" cap="none"/>
                    </a:p>
                  </a:txBody>
                  <a:tcPr marL="91450" marR="91450" marT="45725" marB="45725"/>
                </a:tc>
                <a:extLst>
                  <a:ext uri="{0D108BD9-81ED-4DB2-BD59-A6C34878D82A}">
                    <a16:rowId xmlns:a16="http://schemas.microsoft.com/office/drawing/2014/main" val="10000"/>
                  </a:ext>
                </a:extLst>
              </a:tr>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Complete Blood Count</a:t>
                      </a:r>
                      <a:endParaRPr sz="1400" u="none" strike="noStrike" cap="none"/>
                    </a:p>
                  </a:txBody>
                  <a:tcPr marL="91450" marR="91450" marT="45725" marB="45725"/>
                </a:tc>
                <a:extLst>
                  <a:ext uri="{0D108BD9-81ED-4DB2-BD59-A6C34878D82A}">
                    <a16:rowId xmlns:a16="http://schemas.microsoft.com/office/drawing/2014/main" val="10001"/>
                  </a:ext>
                </a:extLst>
              </a:tr>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BMP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Basic Metabolic Panel</a:t>
                      </a:r>
                      <a:endParaRPr sz="1400" u="none" strike="noStrike" cap="none"/>
                    </a:p>
                  </a:txBody>
                  <a:tcPr marL="91450" marR="91450" marT="45725" marB="45725"/>
                </a:tc>
                <a:extLst>
                  <a:ext uri="{0D108BD9-81ED-4DB2-BD59-A6C34878D82A}">
                    <a16:rowId xmlns:a16="http://schemas.microsoft.com/office/drawing/2014/main" val="10002"/>
                  </a:ext>
                </a:extLst>
              </a:tr>
              <a:tr h="1778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BLDCLT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Blood Culture</a:t>
                      </a:r>
                      <a:endParaRPr sz="1400" u="none" strike="noStrike" cap="none"/>
                    </a:p>
                  </a:txBody>
                  <a:tcPr marL="91450" marR="91450" marT="45725" marB="45725"/>
                </a:tc>
                <a:extLst>
                  <a:ext uri="{0D108BD9-81ED-4DB2-BD59-A6C34878D82A}">
                    <a16:rowId xmlns:a16="http://schemas.microsoft.com/office/drawing/2014/main" val="10003"/>
                  </a:ext>
                </a:extLst>
              </a:tr>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HPTSWKUP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Hepatitis Workup</a:t>
                      </a:r>
                      <a:endParaRPr sz="1400" u="none" strike="noStrike" cap="none"/>
                    </a:p>
                  </a:txBody>
                  <a:tcPr marL="91450" marR="91450" marT="45725" marB="45725"/>
                </a:tc>
                <a:extLst>
                  <a:ext uri="{0D108BD9-81ED-4DB2-BD59-A6C34878D82A}">
                    <a16:rowId xmlns:a16="http://schemas.microsoft.com/office/drawing/2014/main" val="10004"/>
                  </a:ext>
                </a:extLst>
              </a:tr>
              <a:tr h="4967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CRP</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C Reactive Protein</a:t>
                      </a:r>
                      <a:endParaRPr sz="1400" u="none" strike="noStrike" cap="none"/>
                    </a:p>
                  </a:txBody>
                  <a:tcPr marL="91450" marR="91450" marT="45725" marB="45725"/>
                </a:tc>
                <a:extLst>
                  <a:ext uri="{0D108BD9-81ED-4DB2-BD59-A6C34878D82A}">
                    <a16:rowId xmlns:a16="http://schemas.microsoft.com/office/drawing/2014/main" val="10005"/>
                  </a:ext>
                </a:extLst>
              </a:tr>
            </a:tbl>
          </a:graphicData>
        </a:graphic>
      </p:graphicFrame>
      <p:graphicFrame>
        <p:nvGraphicFramePr>
          <p:cNvPr id="377" name="Google Shape;377;p2"/>
          <p:cNvGraphicFramePr/>
          <p:nvPr>
            <p:extLst>
              <p:ext uri="{D42A27DB-BD31-4B8C-83A1-F6EECF244321}">
                <p14:modId xmlns:p14="http://schemas.microsoft.com/office/powerpoint/2010/main" val="4266439102"/>
              </p:ext>
            </p:extLst>
          </p:nvPr>
        </p:nvGraphicFramePr>
        <p:xfrm>
          <a:off x="1085057" y="3619611"/>
          <a:ext cx="3388075" cy="3150970"/>
        </p:xfrm>
        <a:graphic>
          <a:graphicData uri="http://schemas.openxmlformats.org/drawingml/2006/table">
            <a:tbl>
              <a:tblPr firstRow="1" bandRow="1">
                <a:noFill/>
              </a:tblPr>
              <a:tblGrid>
                <a:gridCol w="1320750">
                  <a:extLst>
                    <a:ext uri="{9D8B030D-6E8A-4147-A177-3AD203B41FA5}">
                      <a16:colId xmlns:a16="http://schemas.microsoft.com/office/drawing/2014/main" val="20000"/>
                    </a:ext>
                  </a:extLst>
                </a:gridCol>
                <a:gridCol w="1272200">
                  <a:extLst>
                    <a:ext uri="{9D8B030D-6E8A-4147-A177-3AD203B41FA5}">
                      <a16:colId xmlns:a16="http://schemas.microsoft.com/office/drawing/2014/main" val="20001"/>
                    </a:ext>
                  </a:extLst>
                </a:gridCol>
                <a:gridCol w="795125">
                  <a:extLst>
                    <a:ext uri="{9D8B030D-6E8A-4147-A177-3AD203B41FA5}">
                      <a16:colId xmlns:a16="http://schemas.microsoft.com/office/drawing/2014/main" val="20002"/>
                    </a:ext>
                  </a:extLst>
                </a:gridCol>
              </a:tblGrid>
              <a:tr h="464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OrderID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Accession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Tube</a:t>
                      </a:r>
                      <a:endParaRPr sz="1400" u="none" strike="noStrike" cap="none"/>
                    </a:p>
                  </a:txBody>
                  <a:tcPr marL="91450" marR="91450" marT="45725" marB="45725"/>
                </a:tc>
                <a:extLst>
                  <a:ext uri="{0D108BD9-81ED-4DB2-BD59-A6C34878D82A}">
                    <a16:rowId xmlns:a16="http://schemas.microsoft.com/office/drawing/2014/main" val="10000"/>
                  </a:ext>
                </a:extLst>
              </a:tr>
              <a:tr h="464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5679</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LAV</a:t>
                      </a:r>
                      <a:endParaRPr sz="1400" u="none" strike="noStrike" cap="none"/>
                    </a:p>
                  </a:txBody>
                  <a:tcPr marL="91450" marR="91450" marT="45725" marB="45725"/>
                </a:tc>
                <a:extLst>
                  <a:ext uri="{0D108BD9-81ED-4DB2-BD59-A6C34878D82A}">
                    <a16:rowId xmlns:a16="http://schemas.microsoft.com/office/drawing/2014/main" val="10001"/>
                  </a:ext>
                </a:extLst>
              </a:tr>
              <a:tr h="464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5680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GRN</a:t>
                      </a:r>
                      <a:endParaRPr sz="1400" u="none" strike="noStrike" cap="none"/>
                    </a:p>
                  </a:txBody>
                  <a:tcPr marL="91450" marR="91450" marT="45725" marB="45725"/>
                </a:tc>
                <a:extLst>
                  <a:ext uri="{0D108BD9-81ED-4DB2-BD59-A6C34878D82A}">
                    <a16:rowId xmlns:a16="http://schemas.microsoft.com/office/drawing/2014/main" val="10002"/>
                  </a:ext>
                </a:extLst>
              </a:tr>
              <a:tr h="341825">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BLD</a:t>
                      </a:r>
                      <a:endParaRPr sz="1400" u="none" strike="noStrike" cap="none"/>
                    </a:p>
                  </a:txBody>
                  <a:tcPr marL="91450" marR="91450" marT="45725" marB="45725"/>
                </a:tc>
                <a:extLst>
                  <a:ext uri="{0D108BD9-81ED-4DB2-BD59-A6C34878D82A}">
                    <a16:rowId xmlns:a16="http://schemas.microsoft.com/office/drawing/2014/main" val="10003"/>
                  </a:ext>
                </a:extLst>
              </a:tr>
              <a:tr h="464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GLD</a:t>
                      </a:r>
                      <a:endParaRPr sz="1400" u="none" strike="noStrike" cap="none"/>
                    </a:p>
                  </a:txBody>
                  <a:tcPr marL="91450" marR="91450" marT="45725" marB="45725"/>
                </a:tc>
                <a:extLst>
                  <a:ext uri="{0D108BD9-81ED-4DB2-BD59-A6C34878D82A}">
                    <a16:rowId xmlns:a16="http://schemas.microsoft.com/office/drawing/2014/main" val="10004"/>
                  </a:ext>
                </a:extLst>
              </a:tr>
              <a:tr h="464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5735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PRL</a:t>
                      </a:r>
                      <a:endParaRPr sz="1400" u="none" strike="noStrike" cap="none"/>
                    </a:p>
                  </a:txBody>
                  <a:tcPr marL="91450" marR="91450" marT="45725" marB="45725"/>
                </a:tc>
                <a:extLst>
                  <a:ext uri="{0D108BD9-81ED-4DB2-BD59-A6C34878D82A}">
                    <a16:rowId xmlns:a16="http://schemas.microsoft.com/office/drawing/2014/main" val="10005"/>
                  </a:ext>
                </a:extLst>
              </a:tr>
              <a:tr h="46420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105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5812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GRN</a:t>
                      </a: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grpSp>
        <p:nvGrpSpPr>
          <p:cNvPr id="378" name="Google Shape;378;p2"/>
          <p:cNvGrpSpPr/>
          <p:nvPr/>
        </p:nvGrpSpPr>
        <p:grpSpPr>
          <a:xfrm>
            <a:off x="808383" y="1844968"/>
            <a:ext cx="5771321" cy="1087172"/>
            <a:chOff x="808383" y="1580564"/>
            <a:chExt cx="5771321" cy="1087172"/>
          </a:xfrm>
        </p:grpSpPr>
        <p:cxnSp>
          <p:nvCxnSpPr>
            <p:cNvPr id="379" name="Google Shape;379;p2"/>
            <p:cNvCxnSpPr/>
            <p:nvPr/>
          </p:nvCxnSpPr>
          <p:spPr>
            <a:xfrm>
              <a:off x="808383" y="1580564"/>
              <a:ext cx="0" cy="365175"/>
            </a:xfrm>
            <a:prstGeom prst="straightConnector1">
              <a:avLst/>
            </a:prstGeom>
            <a:noFill/>
            <a:ln w="57150" cap="flat" cmpd="sng">
              <a:solidFill>
                <a:srgbClr val="AE1A1F"/>
              </a:solidFill>
              <a:prstDash val="solid"/>
              <a:round/>
              <a:headEnd type="none" w="sm" len="sm"/>
              <a:tailEnd type="triangle" w="med" len="med"/>
            </a:ln>
          </p:spPr>
        </p:cxnSp>
        <p:cxnSp>
          <p:nvCxnSpPr>
            <p:cNvPr id="380" name="Google Shape;380;p2"/>
            <p:cNvCxnSpPr/>
            <p:nvPr/>
          </p:nvCxnSpPr>
          <p:spPr>
            <a:xfrm>
              <a:off x="6579704" y="1580564"/>
              <a:ext cx="0" cy="1087172"/>
            </a:xfrm>
            <a:prstGeom prst="straightConnector1">
              <a:avLst/>
            </a:prstGeom>
            <a:noFill/>
            <a:ln w="57150" cap="flat" cmpd="sng">
              <a:solidFill>
                <a:srgbClr val="AE1A1F"/>
              </a:solidFill>
              <a:prstDash val="solid"/>
              <a:round/>
              <a:headEnd type="none" w="sm" len="sm"/>
              <a:tailEnd type="triangle" w="med" len="med"/>
            </a:ln>
          </p:spPr>
        </p:cxnSp>
        <p:cxnSp>
          <p:nvCxnSpPr>
            <p:cNvPr id="381" name="Google Shape;381;p2"/>
            <p:cNvCxnSpPr/>
            <p:nvPr/>
          </p:nvCxnSpPr>
          <p:spPr>
            <a:xfrm>
              <a:off x="808383" y="1580564"/>
              <a:ext cx="5771321" cy="0"/>
            </a:xfrm>
            <a:prstGeom prst="straightConnector1">
              <a:avLst/>
            </a:prstGeom>
            <a:noFill/>
            <a:ln w="57150" cap="flat" cmpd="sng">
              <a:solidFill>
                <a:srgbClr val="AE1A1F"/>
              </a:solidFill>
              <a:prstDash val="solid"/>
              <a:round/>
              <a:headEnd type="none" w="sm" len="sm"/>
              <a:tailEnd type="none" w="sm" len="sm"/>
            </a:ln>
          </p:spPr>
        </p:cxnSp>
      </p:grpSp>
      <p:grpSp>
        <p:nvGrpSpPr>
          <p:cNvPr id="382" name="Google Shape;382;p2"/>
          <p:cNvGrpSpPr/>
          <p:nvPr/>
        </p:nvGrpSpPr>
        <p:grpSpPr>
          <a:xfrm>
            <a:off x="1643270" y="1824703"/>
            <a:ext cx="6603460" cy="1734255"/>
            <a:chOff x="-23756" y="1580564"/>
            <a:chExt cx="6603460" cy="1734255"/>
          </a:xfrm>
        </p:grpSpPr>
        <p:cxnSp>
          <p:nvCxnSpPr>
            <p:cNvPr id="383" name="Google Shape;383;p2"/>
            <p:cNvCxnSpPr/>
            <p:nvPr/>
          </p:nvCxnSpPr>
          <p:spPr>
            <a:xfrm>
              <a:off x="-23756" y="1580564"/>
              <a:ext cx="1" cy="1734255"/>
            </a:xfrm>
            <a:prstGeom prst="straightConnector1">
              <a:avLst/>
            </a:prstGeom>
            <a:noFill/>
            <a:ln w="57150" cap="flat" cmpd="sng">
              <a:solidFill>
                <a:srgbClr val="AE1A1F"/>
              </a:solidFill>
              <a:prstDash val="solid"/>
              <a:round/>
              <a:headEnd type="none" w="sm" len="sm"/>
              <a:tailEnd type="triangle" w="med" len="med"/>
            </a:ln>
          </p:spPr>
        </p:cxnSp>
        <p:cxnSp>
          <p:nvCxnSpPr>
            <p:cNvPr id="384" name="Google Shape;384;p2"/>
            <p:cNvCxnSpPr/>
            <p:nvPr/>
          </p:nvCxnSpPr>
          <p:spPr>
            <a:xfrm>
              <a:off x="6579704" y="1580564"/>
              <a:ext cx="0" cy="1087172"/>
            </a:xfrm>
            <a:prstGeom prst="straightConnector1">
              <a:avLst/>
            </a:prstGeom>
            <a:noFill/>
            <a:ln w="57150" cap="flat" cmpd="sng">
              <a:solidFill>
                <a:srgbClr val="AE1A1F"/>
              </a:solidFill>
              <a:prstDash val="solid"/>
              <a:round/>
              <a:headEnd type="none" w="sm" len="sm"/>
              <a:tailEnd type="triangle" w="med" len="med"/>
            </a:ln>
          </p:spPr>
        </p:cxnSp>
        <p:cxnSp>
          <p:nvCxnSpPr>
            <p:cNvPr id="385" name="Google Shape;385;p2"/>
            <p:cNvCxnSpPr/>
            <p:nvPr/>
          </p:nvCxnSpPr>
          <p:spPr>
            <a:xfrm>
              <a:off x="-23756" y="1580564"/>
              <a:ext cx="6603460" cy="0"/>
            </a:xfrm>
            <a:prstGeom prst="straightConnector1">
              <a:avLst/>
            </a:prstGeom>
            <a:noFill/>
            <a:ln w="57150" cap="flat" cmpd="sng">
              <a:solidFill>
                <a:srgbClr val="AE1A1F"/>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1"/>
                                          </p:stCondLst>
                                        </p:cTn>
                                        <p:tgtEl>
                                          <p:spTgt spid="37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2"/>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1"/>
                                          </p:stCondLst>
                                        </p:cTn>
                                        <p:tgtEl>
                                          <p:spTgt spid="37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1"/>
                                          </p:stCondLst>
                                        </p:cTn>
                                        <p:tgtEl>
                                          <p:spTgt spid="37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1"/>
                                          </p:stCondLst>
                                        </p:cTn>
                                        <p:tgtEl>
                                          <p:spTgt spid="37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1"/>
                                          </p:stCondLst>
                                        </p:cTn>
                                        <p:tgtEl>
                                          <p:spTgt spid="38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1"/>
                                          </p:stCondLst>
                                        </p:cTn>
                                        <p:tgtEl>
                                          <p:spTgt spid="3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92060" y="3312353"/>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35373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4F0-714B-1EBA-1A56-EFECF61754B9}"/>
              </a:ext>
            </a:extLst>
          </p:cNvPr>
          <p:cNvSpPr>
            <a:spLocks noGrp="1"/>
          </p:cNvSpPr>
          <p:nvPr>
            <p:ph type="title"/>
          </p:nvPr>
        </p:nvSpPr>
        <p:spPr/>
        <p:txBody>
          <a:bodyPr/>
          <a:lstStyle/>
          <a:p>
            <a:r>
              <a:rPr lang="en-US" dirty="0"/>
              <a:t>Consider a single data set with 4 variables</a:t>
            </a:r>
          </a:p>
        </p:txBody>
      </p:sp>
      <p:sp>
        <p:nvSpPr>
          <p:cNvPr id="3" name="Content Placeholder 2">
            <a:extLst>
              <a:ext uri="{FF2B5EF4-FFF2-40B4-BE49-F238E27FC236}">
                <a16:creationId xmlns:a16="http://schemas.microsoft.com/office/drawing/2014/main" id="{4261FF2D-003E-36BC-FA72-DF8A20ADBA7C}"/>
              </a:ext>
            </a:extLst>
          </p:cNvPr>
          <p:cNvSpPr>
            <a:spLocks noGrp="1"/>
          </p:cNvSpPr>
          <p:nvPr>
            <p:ph idx="1"/>
          </p:nvPr>
        </p:nvSpPr>
        <p:spPr/>
        <p:txBody>
          <a:bodyPr/>
          <a:lstStyle/>
          <a:p>
            <a:pPr lvl="1">
              <a:buFont typeface="Arial" panose="020B0604020202020204" pitchFamily="34" charset="0"/>
              <a:buChar char="•"/>
            </a:pPr>
            <a:r>
              <a:rPr lang="en-US" sz="3200" dirty="0"/>
              <a:t> country</a:t>
            </a:r>
          </a:p>
          <a:p>
            <a:pPr lvl="1">
              <a:buFont typeface="Arial" panose="020B0604020202020204" pitchFamily="34" charset="0"/>
              <a:buChar char="•"/>
            </a:pPr>
            <a:r>
              <a:rPr lang="en-US" sz="3200" dirty="0"/>
              <a:t> year</a:t>
            </a:r>
          </a:p>
          <a:p>
            <a:pPr lvl="1">
              <a:buFont typeface="Arial" panose="020B0604020202020204" pitchFamily="34" charset="0"/>
              <a:buChar char="•"/>
            </a:pPr>
            <a:r>
              <a:rPr lang="en-US" sz="3200" dirty="0"/>
              <a:t> population</a:t>
            </a:r>
          </a:p>
          <a:p>
            <a:pPr lvl="1">
              <a:buFont typeface="Arial" panose="020B0604020202020204" pitchFamily="34" charset="0"/>
              <a:buChar char="•"/>
            </a:pPr>
            <a:r>
              <a:rPr lang="en-US" sz="3200" dirty="0"/>
              <a:t> cases</a:t>
            </a:r>
          </a:p>
          <a:p>
            <a:pPr lvl="1">
              <a:buFont typeface="Arial" panose="020B0604020202020204" pitchFamily="34" charset="0"/>
              <a:buChar char="•"/>
            </a:pPr>
            <a:endParaRPr lang="en-US" sz="3200" dirty="0"/>
          </a:p>
          <a:p>
            <a:pPr marL="128016" lvl="1" indent="0">
              <a:buNone/>
            </a:pPr>
            <a:r>
              <a:rPr lang="en-US" sz="3200" dirty="0"/>
              <a:t>Public health data set intended to represent the cases of a disease in a population by country and year</a:t>
            </a:r>
          </a:p>
          <a:p>
            <a:endParaRPr lang="en-US" dirty="0"/>
          </a:p>
        </p:txBody>
      </p:sp>
    </p:spTree>
    <p:extLst>
      <p:ext uri="{BB962C8B-B14F-4D97-AF65-F5344CB8AC3E}">
        <p14:creationId xmlns:p14="http://schemas.microsoft.com/office/powerpoint/2010/main" val="2174619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3095-2D79-80A0-C942-D923B3EBA503}"/>
              </a:ext>
            </a:extLst>
          </p:cNvPr>
          <p:cNvSpPr>
            <a:spLocks noGrp="1"/>
          </p:cNvSpPr>
          <p:nvPr>
            <p:ph type="title"/>
          </p:nvPr>
        </p:nvSpPr>
        <p:spPr/>
        <p:txBody>
          <a:bodyPr/>
          <a:lstStyle/>
          <a:p>
            <a:r>
              <a:rPr lang="en-US" dirty="0"/>
              <a:t>Representation 1</a:t>
            </a:r>
          </a:p>
        </p:txBody>
      </p:sp>
      <p:sp>
        <p:nvSpPr>
          <p:cNvPr id="4" name="Content Placeholder 2">
            <a:extLst>
              <a:ext uri="{FF2B5EF4-FFF2-40B4-BE49-F238E27FC236}">
                <a16:creationId xmlns:a16="http://schemas.microsoft.com/office/drawing/2014/main" id="{DA62C03A-AEA8-7B5B-9EB5-112ABA49215A}"/>
              </a:ext>
            </a:extLst>
          </p:cNvPr>
          <p:cNvSpPr>
            <a:spLocks noGrp="1"/>
          </p:cNvSpPr>
          <p:nvPr>
            <p:ph idx="1"/>
          </p:nvPr>
        </p:nvSpPr>
        <p:spPr>
          <a:xfrm>
            <a:off x="1" y="1848254"/>
            <a:ext cx="12315216" cy="5009745"/>
          </a:xfrm>
        </p:spPr>
        <p:txBody>
          <a:bodyPr>
            <a:normAutofit fontScale="47500" lnSpcReduction="20000"/>
          </a:bodyPr>
          <a:lstStyle/>
          <a:p>
            <a:pPr lvl="0" indent="0" algn="ctr">
              <a:buNone/>
            </a:pPr>
            <a:r>
              <a:rPr dirty="0">
                <a:latin typeface="Courier"/>
              </a:rPr>
              <a:t>## # A </a:t>
            </a:r>
            <a:r>
              <a:rPr dirty="0" err="1">
                <a:latin typeface="Courier"/>
              </a:rPr>
              <a:t>tibble</a:t>
            </a:r>
            <a:r>
              <a:rPr dirty="0">
                <a:latin typeface="Courier"/>
              </a:rPr>
              <a:t>: 12 x 4
##    country      year type            count
##    &lt;</a:t>
            </a:r>
            <a:r>
              <a:rPr dirty="0" err="1">
                <a:latin typeface="Courier"/>
              </a:rPr>
              <a:t>chr</a:t>
            </a:r>
            <a:r>
              <a:rPr dirty="0">
                <a:latin typeface="Courier"/>
              </a:rPr>
              <a:t>&gt;       &lt;int&gt; &lt;</a:t>
            </a:r>
            <a:r>
              <a:rPr dirty="0" err="1">
                <a:latin typeface="Courier"/>
              </a:rPr>
              <a:t>chr</a:t>
            </a:r>
            <a:r>
              <a:rPr dirty="0">
                <a:latin typeface="Courier"/>
              </a:rPr>
              <a:t>&gt;           &lt;int&gt;
##  1 Afghanistan  1999 cases             745
##  2 Afghanistan  1999 population   19987071
##  3 Afghanistan  2000 cases            2666
##  4 Afghanistan  2000 population   20595360
##  5 Brazil       1999 cases           37737
##  6 Brazil       1999 population  172006362
##  7 Brazil       2000 cases           80488
##  8 Brazil       2000 population  174504898
##  9 China        1999 cases          212258
## 10 China        1999 population 1272915272
## 11 China        2000 cases          213766
## 12 China        2000 population 1280428583</a:t>
            </a:r>
          </a:p>
        </p:txBody>
      </p:sp>
    </p:spTree>
    <p:extLst>
      <p:ext uri="{BB962C8B-B14F-4D97-AF65-F5344CB8AC3E}">
        <p14:creationId xmlns:p14="http://schemas.microsoft.com/office/powerpoint/2010/main" val="3504907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B7BE-CD15-E64E-DA9D-FE8F959DC90C}"/>
              </a:ext>
            </a:extLst>
          </p:cNvPr>
          <p:cNvSpPr>
            <a:spLocks noGrp="1"/>
          </p:cNvSpPr>
          <p:nvPr>
            <p:ph type="title"/>
          </p:nvPr>
        </p:nvSpPr>
        <p:spPr/>
        <p:txBody>
          <a:bodyPr/>
          <a:lstStyle/>
          <a:p>
            <a:r>
              <a:rPr lang="en-US" dirty="0"/>
              <a:t>Representation 2</a:t>
            </a:r>
          </a:p>
        </p:txBody>
      </p:sp>
      <p:sp>
        <p:nvSpPr>
          <p:cNvPr id="4" name="Content Placeholder 2">
            <a:extLst>
              <a:ext uri="{FF2B5EF4-FFF2-40B4-BE49-F238E27FC236}">
                <a16:creationId xmlns:a16="http://schemas.microsoft.com/office/drawing/2014/main" id="{D09D3C08-AB53-75C9-0083-AEF27C657DF5}"/>
              </a:ext>
            </a:extLst>
          </p:cNvPr>
          <p:cNvSpPr>
            <a:spLocks noGrp="1"/>
          </p:cNvSpPr>
          <p:nvPr>
            <p:ph idx="1"/>
          </p:nvPr>
        </p:nvSpPr>
        <p:spPr>
          <a:xfrm>
            <a:off x="1274323" y="1867710"/>
            <a:ext cx="11167872" cy="4990289"/>
          </a:xfrm>
        </p:spPr>
        <p:txBody>
          <a:bodyPr>
            <a:normAutofit fontScale="92500" lnSpcReduction="10000"/>
          </a:bodyPr>
          <a:lstStyle/>
          <a:p>
            <a:pPr lvl="0" indent="0">
              <a:buNone/>
            </a:pPr>
            <a:r>
              <a:rPr dirty="0">
                <a:latin typeface="Courier"/>
              </a:rPr>
              <a:t>## # A </a:t>
            </a:r>
            <a:r>
              <a:rPr dirty="0" err="1">
                <a:latin typeface="Courier"/>
              </a:rPr>
              <a:t>tibble</a:t>
            </a:r>
            <a:r>
              <a:rPr dirty="0">
                <a:latin typeface="Courier"/>
              </a:rPr>
              <a:t>: 6 x 3
##   country      year rate             
## * &lt;</a:t>
            </a:r>
            <a:r>
              <a:rPr dirty="0" err="1">
                <a:latin typeface="Courier"/>
              </a:rPr>
              <a:t>chr</a:t>
            </a:r>
            <a:r>
              <a:rPr dirty="0">
                <a:latin typeface="Courier"/>
              </a:rPr>
              <a:t>&gt;       &lt;int&gt; &lt;</a:t>
            </a:r>
            <a:r>
              <a:rPr dirty="0" err="1">
                <a:latin typeface="Courier"/>
              </a:rPr>
              <a:t>chr</a:t>
            </a:r>
            <a:r>
              <a:rPr dirty="0">
                <a:latin typeface="Courier"/>
              </a:rPr>
              <a:t>&gt;            
## 1 Afghanistan  1999 745/19987071     
## 2 Afghanistan  2000 2666/20595360    
## 3 Brazil       1999 37737/172006362  
## 4 Brazil       2000 80488/174504898  
## 5 China        1999 212258/1272915272
## 6 China        2000 213766/1280428583</a:t>
            </a:r>
          </a:p>
        </p:txBody>
      </p:sp>
    </p:spTree>
    <p:extLst>
      <p:ext uri="{BB962C8B-B14F-4D97-AF65-F5344CB8AC3E}">
        <p14:creationId xmlns:p14="http://schemas.microsoft.com/office/powerpoint/2010/main" val="740553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8506-825B-7746-9C84-4C3D6C255307}"/>
              </a:ext>
            </a:extLst>
          </p:cNvPr>
          <p:cNvSpPr>
            <a:spLocks noGrp="1"/>
          </p:cNvSpPr>
          <p:nvPr>
            <p:ph type="title"/>
          </p:nvPr>
        </p:nvSpPr>
        <p:spPr/>
        <p:txBody>
          <a:bodyPr/>
          <a:lstStyle/>
          <a:p>
            <a:r>
              <a:rPr lang="en-US" dirty="0"/>
              <a:t>Representation 3 is Tidy</a:t>
            </a:r>
          </a:p>
        </p:txBody>
      </p:sp>
      <p:sp>
        <p:nvSpPr>
          <p:cNvPr id="4" name="Content Placeholder 2">
            <a:extLst>
              <a:ext uri="{FF2B5EF4-FFF2-40B4-BE49-F238E27FC236}">
                <a16:creationId xmlns:a16="http://schemas.microsoft.com/office/drawing/2014/main" id="{46666062-30C4-5B1D-2C6C-0DCAF6560EF6}"/>
              </a:ext>
            </a:extLst>
          </p:cNvPr>
          <p:cNvSpPr>
            <a:spLocks noGrp="1"/>
          </p:cNvSpPr>
          <p:nvPr>
            <p:ph idx="1"/>
          </p:nvPr>
        </p:nvSpPr>
        <p:spPr>
          <a:xfrm>
            <a:off x="1312164" y="2068490"/>
            <a:ext cx="9144000" cy="4860498"/>
          </a:xfrm>
        </p:spPr>
        <p:txBody>
          <a:bodyPr>
            <a:normAutofit fontScale="85000" lnSpcReduction="10000"/>
          </a:bodyPr>
          <a:lstStyle/>
          <a:p>
            <a:pPr lvl="0" indent="0">
              <a:buNone/>
            </a:pPr>
            <a:r>
              <a:rPr dirty="0">
                <a:latin typeface="Courier"/>
              </a:rPr>
              <a:t>## # A </a:t>
            </a:r>
            <a:r>
              <a:rPr dirty="0" err="1">
                <a:latin typeface="Courier"/>
              </a:rPr>
              <a:t>tibble</a:t>
            </a:r>
            <a:r>
              <a:rPr dirty="0">
                <a:latin typeface="Courier"/>
              </a:rPr>
              <a:t>: 6 x 4
##   country      year  cases population
##   &lt;</a:t>
            </a:r>
            <a:r>
              <a:rPr dirty="0" err="1">
                <a:latin typeface="Courier"/>
              </a:rPr>
              <a:t>chr</a:t>
            </a:r>
            <a:r>
              <a:rPr dirty="0">
                <a:latin typeface="Courier"/>
              </a:rPr>
              <a:t>&gt;       &lt;int&gt;  &lt;int&gt;      &lt;int&gt;
## 1 Afghanistan  1999    745   19987071
## 2 Afghanistan  2000   2666   20595360
## 3 Brazil       1999  37737  172006362
## 4 Brazil       2000  80488  174504898
## 5 China        1999 212258 1272915272
## 6 China        2000 213766 1280428583</a:t>
            </a:r>
          </a:p>
        </p:txBody>
      </p:sp>
    </p:spTree>
    <p:extLst>
      <p:ext uri="{BB962C8B-B14F-4D97-AF65-F5344CB8AC3E}">
        <p14:creationId xmlns:p14="http://schemas.microsoft.com/office/powerpoint/2010/main" val="2406193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A9D2-06E6-51FE-64EB-9B527B11B4BE}"/>
              </a:ext>
            </a:extLst>
          </p:cNvPr>
          <p:cNvSpPr>
            <a:spLocks noGrp="1"/>
          </p:cNvSpPr>
          <p:nvPr>
            <p:ph type="title"/>
          </p:nvPr>
        </p:nvSpPr>
        <p:spPr/>
        <p:txBody>
          <a:bodyPr/>
          <a:lstStyle/>
          <a:p>
            <a:r>
              <a:rPr lang="en-US" dirty="0"/>
              <a:t>Why keep things tidy?</a:t>
            </a:r>
          </a:p>
        </p:txBody>
      </p:sp>
      <p:sp>
        <p:nvSpPr>
          <p:cNvPr id="3" name="Content Placeholder 2">
            <a:extLst>
              <a:ext uri="{FF2B5EF4-FFF2-40B4-BE49-F238E27FC236}">
                <a16:creationId xmlns:a16="http://schemas.microsoft.com/office/drawing/2014/main" id="{7D51DA6C-9430-53C4-C3E8-7EC17AEA3B10}"/>
              </a:ext>
            </a:extLst>
          </p:cNvPr>
          <p:cNvSpPr>
            <a:spLocks noGrp="1"/>
          </p:cNvSpPr>
          <p:nvPr>
            <p:ph idx="1"/>
          </p:nvPr>
        </p:nvSpPr>
        <p:spPr/>
        <p:txBody>
          <a:bodyPr/>
          <a:lstStyle/>
          <a:p>
            <a:r>
              <a:rPr lang="en-US" dirty="0"/>
              <a:t> Consistent mental model for data = common data manipulation becomes easier</a:t>
            </a:r>
          </a:p>
          <a:p>
            <a:r>
              <a:rPr lang="en-US" dirty="0"/>
              <a:t> Many tools in R (and Excel + other languages) make it very easy to do sophisticated analysis and visualization with tidy data</a:t>
            </a:r>
          </a:p>
          <a:p>
            <a:r>
              <a:rPr lang="en-US" dirty="0"/>
              <a:t> Databases that store data from clinical information systems often already represent data in a tidy form</a:t>
            </a:r>
          </a:p>
        </p:txBody>
      </p:sp>
    </p:spTree>
    <p:extLst>
      <p:ext uri="{BB962C8B-B14F-4D97-AF65-F5344CB8AC3E}">
        <p14:creationId xmlns:p14="http://schemas.microsoft.com/office/powerpoint/2010/main" val="2298294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86902" y="3270620"/>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5890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29F13-5738-2D40-1058-ACBA4F2758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21133F-8CF6-4306-6826-1B03AFF596CE}"/>
              </a:ext>
            </a:extLst>
          </p:cNvPr>
          <p:cNvSpPr>
            <a:spLocks noGrp="1"/>
          </p:cNvSpPr>
          <p:nvPr>
            <p:ph type="title"/>
          </p:nvPr>
        </p:nvSpPr>
        <p:spPr/>
        <p:txBody>
          <a:bodyPr>
            <a:normAutofit/>
          </a:bodyPr>
          <a:lstStyle/>
          <a:p>
            <a:r>
              <a:rPr lang="en-US" sz="6600" dirty="0">
                <a:solidFill>
                  <a:schemeClr val="tx1">
                    <a:lumMod val="75000"/>
                    <a:lumOff val="25000"/>
                  </a:schemeClr>
                </a:solidFill>
              </a:rPr>
              <a:t>Thinking Like a Computer</a:t>
            </a:r>
          </a:p>
        </p:txBody>
      </p:sp>
    </p:spTree>
    <p:extLst>
      <p:ext uri="{BB962C8B-B14F-4D97-AF65-F5344CB8AC3E}">
        <p14:creationId xmlns:p14="http://schemas.microsoft.com/office/powerpoint/2010/main" val="922454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350e0d17e2d_0_0"/>
          <p:cNvSpPr txBox="1">
            <a:spLocks noGrp="1"/>
          </p:cNvSpPr>
          <p:nvPr>
            <p:ph type="body" idx="1"/>
          </p:nvPr>
        </p:nvSpPr>
        <p:spPr>
          <a:xfrm>
            <a:off x="838201" y="1825625"/>
            <a:ext cx="5675400" cy="3937800"/>
          </a:xfrm>
          <a:prstGeom prst="rect">
            <a:avLst/>
          </a:prstGeom>
          <a:noFill/>
          <a:ln>
            <a:noFill/>
          </a:ln>
        </p:spPr>
        <p:txBody>
          <a:bodyPr spcFirstLastPara="1" wrap="square" lIns="91425" tIns="45700" rIns="91425" bIns="45700" anchor="t" anchorCtr="0">
            <a:normAutofit/>
          </a:bodyPr>
          <a:lstStyle/>
          <a:p>
            <a:pPr marL="457200" lvl="0" indent="-368300" algn="l" rtl="0">
              <a:lnSpc>
                <a:spcPct val="122222"/>
              </a:lnSpc>
              <a:spcBef>
                <a:spcPts val="1000"/>
              </a:spcBef>
              <a:spcAft>
                <a:spcPts val="0"/>
              </a:spcAft>
              <a:buSzPts val="2200"/>
              <a:buChar char="●"/>
            </a:pPr>
            <a:r>
              <a:rPr lang="en-US" sz="2200"/>
              <a:t>Breaking a “real world” problem down into a computational framework</a:t>
            </a:r>
            <a:endParaRPr sz="2200"/>
          </a:p>
          <a:p>
            <a:pPr marL="914400" lvl="1" indent="-368300" algn="l" rtl="0">
              <a:lnSpc>
                <a:spcPct val="122222"/>
              </a:lnSpc>
              <a:spcBef>
                <a:spcPts val="0"/>
              </a:spcBef>
              <a:spcAft>
                <a:spcPts val="0"/>
              </a:spcAft>
              <a:buSzPts val="2200"/>
              <a:buChar char="○"/>
            </a:pPr>
            <a:r>
              <a:rPr lang="en-US" sz="2200"/>
              <a:t>Define problem</a:t>
            </a:r>
            <a:endParaRPr sz="2200"/>
          </a:p>
          <a:p>
            <a:pPr marL="914400" lvl="1" indent="-368300" algn="l" rtl="0">
              <a:lnSpc>
                <a:spcPct val="122222"/>
              </a:lnSpc>
              <a:spcBef>
                <a:spcPts val="0"/>
              </a:spcBef>
              <a:spcAft>
                <a:spcPts val="0"/>
              </a:spcAft>
              <a:buSzPts val="2200"/>
              <a:buChar char="○"/>
            </a:pPr>
            <a:r>
              <a:rPr lang="en-US" sz="2200"/>
              <a:t>Identify and collect data</a:t>
            </a:r>
            <a:endParaRPr sz="2200"/>
          </a:p>
          <a:p>
            <a:pPr marL="914400" lvl="1" indent="-368300" algn="l" rtl="0">
              <a:lnSpc>
                <a:spcPct val="122222"/>
              </a:lnSpc>
              <a:spcBef>
                <a:spcPts val="0"/>
              </a:spcBef>
              <a:spcAft>
                <a:spcPts val="0"/>
              </a:spcAft>
              <a:buSzPts val="2200"/>
              <a:buChar char="○"/>
            </a:pPr>
            <a:r>
              <a:rPr lang="en-US" sz="2200"/>
              <a:t>Design experiment or data analysis</a:t>
            </a:r>
            <a:endParaRPr sz="2200"/>
          </a:p>
          <a:p>
            <a:pPr marL="914400" lvl="1" indent="-368300" algn="l" rtl="0">
              <a:lnSpc>
                <a:spcPct val="122222"/>
              </a:lnSpc>
              <a:spcBef>
                <a:spcPts val="0"/>
              </a:spcBef>
              <a:spcAft>
                <a:spcPts val="0"/>
              </a:spcAft>
              <a:buSzPts val="2200"/>
              <a:buChar char="○"/>
            </a:pPr>
            <a:r>
              <a:rPr lang="en-US" sz="2200"/>
              <a:t>Analyze data</a:t>
            </a:r>
            <a:endParaRPr sz="2200"/>
          </a:p>
          <a:p>
            <a:pPr marL="914400" lvl="1" indent="-368300" algn="l" rtl="0">
              <a:lnSpc>
                <a:spcPct val="122222"/>
              </a:lnSpc>
              <a:spcBef>
                <a:spcPts val="0"/>
              </a:spcBef>
              <a:spcAft>
                <a:spcPts val="0"/>
              </a:spcAft>
              <a:buSzPts val="2200"/>
              <a:buChar char="○"/>
            </a:pPr>
            <a:r>
              <a:rPr lang="en-US" sz="2200"/>
              <a:t>Interpret and present data</a:t>
            </a:r>
            <a:endParaRPr sz="2200"/>
          </a:p>
          <a:p>
            <a:pPr marL="914400" lvl="1" indent="-368300" algn="l" rtl="0">
              <a:lnSpc>
                <a:spcPct val="122222"/>
              </a:lnSpc>
              <a:spcBef>
                <a:spcPts val="0"/>
              </a:spcBef>
              <a:spcAft>
                <a:spcPts val="0"/>
              </a:spcAft>
              <a:buSzPts val="2200"/>
              <a:buChar char="○"/>
            </a:pPr>
            <a:r>
              <a:rPr lang="en-US" sz="2200"/>
              <a:t>Act on results</a:t>
            </a:r>
            <a:endParaRPr sz="2200"/>
          </a:p>
        </p:txBody>
      </p:sp>
      <p:sp>
        <p:nvSpPr>
          <p:cNvPr id="296" name="Google Shape;296;g350e0d17e2d_0_0"/>
          <p:cNvSpPr txBox="1">
            <a:spLocks noGrp="1"/>
          </p:cNvSpPr>
          <p:nvPr>
            <p:ph type="title"/>
          </p:nvPr>
        </p:nvSpPr>
        <p:spPr>
          <a:xfrm>
            <a:off x="838200" y="365126"/>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Computational Thinking</a:t>
            </a:r>
            <a:endParaRPr/>
          </a:p>
        </p:txBody>
      </p:sp>
      <p:sp>
        <p:nvSpPr>
          <p:cNvPr id="297" name="Google Shape;297;g350e0d17e2d_0_0"/>
          <p:cNvSpPr txBox="1">
            <a:spLocks noGrp="1"/>
          </p:cNvSpPr>
          <p:nvPr>
            <p:ph type="sldNum" idx="12"/>
          </p:nvPr>
        </p:nvSpPr>
        <p:spPr>
          <a:xfrm>
            <a:off x="254193" y="6122796"/>
            <a:ext cx="6381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US"/>
              <a:t>49</a:t>
            </a:fld>
            <a:endParaRPr/>
          </a:p>
        </p:txBody>
      </p:sp>
      <p:pic>
        <p:nvPicPr>
          <p:cNvPr id="298" name="Google Shape;298;g350e0d17e2d_0_0"/>
          <p:cNvPicPr preferRelativeResize="0"/>
          <p:nvPr/>
        </p:nvPicPr>
        <p:blipFill rotWithShape="1">
          <a:blip r:embed="rId3">
            <a:alphaModFix/>
          </a:blip>
          <a:srcRect/>
          <a:stretch/>
        </p:blipFill>
        <p:spPr>
          <a:xfrm>
            <a:off x="6620325" y="1825625"/>
            <a:ext cx="3937800" cy="3937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35000948e32_0_28"/>
          <p:cNvSpPr txBox="1">
            <a:spLocks noGrp="1"/>
          </p:cNvSpPr>
          <p:nvPr>
            <p:ph type="body" idx="1"/>
          </p:nvPr>
        </p:nvSpPr>
        <p:spPr>
          <a:xfrm>
            <a:off x="838200" y="2097874"/>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3000"/>
              <a:buNone/>
            </a:pPr>
            <a:r>
              <a:rPr lang="en-US" sz="3000" dirty="0"/>
              <a:t>Your hospital is not meeting its goals for performing appropriate lactate testing as well as other interventions (e.g. fluid resuscitation) in patients who are diagnosed with sepsis during their stay. Care teams want to increase appropriate testing but do not want to over-order tests in patients who have a low likelihood of being diagnosed with sepsis.</a:t>
            </a:r>
            <a:endParaRPr sz="3000" dirty="0"/>
          </a:p>
        </p:txBody>
      </p:sp>
      <p:sp>
        <p:nvSpPr>
          <p:cNvPr id="156" name="Google Shape;156;g35000948e32_0_28"/>
          <p:cNvSpPr txBox="1">
            <a:spLocks noGrp="1"/>
          </p:cNvSpPr>
          <p:nvPr>
            <p:ph type="title"/>
          </p:nvPr>
        </p:nvSpPr>
        <p:spPr>
          <a:xfrm>
            <a:off x="838200" y="822326"/>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What’s your problem? Risk prediction</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365b2b46f8d_0_0"/>
          <p:cNvSpPr txBox="1">
            <a:spLocks noGrp="1"/>
          </p:cNvSpPr>
          <p:nvPr>
            <p:ph type="body" idx="1"/>
          </p:nvPr>
        </p:nvSpPr>
        <p:spPr>
          <a:xfrm>
            <a:off x="838200" y="1825625"/>
            <a:ext cx="10515600" cy="3272100"/>
          </a:xfrm>
          <a:prstGeom prst="rect">
            <a:avLst/>
          </a:prstGeom>
          <a:noFill/>
          <a:ln>
            <a:noFill/>
          </a:ln>
        </p:spPr>
        <p:txBody>
          <a:bodyPr spcFirstLastPara="1" wrap="square" lIns="91425" tIns="45700" rIns="91425" bIns="45700" anchor="t" anchorCtr="0">
            <a:normAutofit/>
          </a:bodyPr>
          <a:lstStyle/>
          <a:p>
            <a:pPr marL="457200" lvl="0" indent="0" algn="l" rtl="0">
              <a:lnSpc>
                <a:spcPct val="122222"/>
              </a:lnSpc>
              <a:spcBef>
                <a:spcPts val="1000"/>
              </a:spcBef>
              <a:spcAft>
                <a:spcPts val="0"/>
              </a:spcAft>
              <a:buSzPts val="3000"/>
              <a:buNone/>
            </a:pPr>
            <a:r>
              <a:rPr lang="en-US" sz="3000"/>
              <a:t>Clinicians at one of your academic health system’s sites are reporting a positivity rate for norovirus that is higher than expected from your gastrointestinal pathogen molecular testing panel.</a:t>
            </a:r>
            <a:endParaRPr sz="3000"/>
          </a:p>
          <a:p>
            <a:pPr marL="457200" lvl="0" indent="0" algn="l" rtl="0">
              <a:lnSpc>
                <a:spcPct val="122222"/>
              </a:lnSpc>
              <a:spcBef>
                <a:spcPts val="1000"/>
              </a:spcBef>
              <a:spcAft>
                <a:spcPts val="0"/>
              </a:spcAft>
              <a:buSzPts val="3000"/>
              <a:buNone/>
            </a:pPr>
            <a:endParaRPr/>
          </a:p>
        </p:txBody>
      </p:sp>
      <p:sp>
        <p:nvSpPr>
          <p:cNvPr id="423" name="Google Shape;423;g365b2b46f8d_0_0"/>
          <p:cNvSpPr txBox="1">
            <a:spLocks noGrp="1"/>
          </p:cNvSpPr>
          <p:nvPr>
            <p:ph type="title"/>
          </p:nvPr>
        </p:nvSpPr>
        <p:spPr>
          <a:xfrm>
            <a:off x="838200" y="958025"/>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What’s your problem? Laboratory quality</a:t>
            </a:r>
            <a:endParaRPr dirty="0"/>
          </a:p>
        </p:txBody>
      </p:sp>
      <p:sp>
        <p:nvSpPr>
          <p:cNvPr id="425" name="Google Shape;425;g365b2b46f8d_0_0"/>
          <p:cNvSpPr txBox="1"/>
          <p:nvPr/>
        </p:nvSpPr>
        <p:spPr>
          <a:xfrm>
            <a:off x="254200"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Request or extract result data</a:t>
            </a:r>
            <a:endParaRPr sz="1800">
              <a:solidFill>
                <a:srgbClr val="58595B"/>
              </a:solidFill>
            </a:endParaRPr>
          </a:p>
        </p:txBody>
      </p:sp>
      <p:sp>
        <p:nvSpPr>
          <p:cNvPr id="426" name="Google Shape;426;g365b2b46f8d_0_0"/>
          <p:cNvSpPr txBox="1"/>
          <p:nvPr/>
        </p:nvSpPr>
        <p:spPr>
          <a:xfrm>
            <a:off x="3212663"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Determine positivity rate by location</a:t>
            </a:r>
            <a:endParaRPr sz="1800">
              <a:solidFill>
                <a:srgbClr val="58595B"/>
              </a:solidFill>
            </a:endParaRPr>
          </a:p>
        </p:txBody>
      </p:sp>
      <p:sp>
        <p:nvSpPr>
          <p:cNvPr id="427" name="Google Shape;427;g365b2b46f8d_0_0"/>
          <p:cNvSpPr txBox="1"/>
          <p:nvPr/>
        </p:nvSpPr>
        <p:spPr>
          <a:xfrm>
            <a:off x="6171150"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Interface with clinical teams on expected rates</a:t>
            </a:r>
            <a:endParaRPr sz="1800">
              <a:solidFill>
                <a:srgbClr val="58595B"/>
              </a:solidFill>
            </a:endParaRPr>
          </a:p>
        </p:txBody>
      </p:sp>
      <p:sp>
        <p:nvSpPr>
          <p:cNvPr id="428" name="Google Shape;428;g365b2b46f8d_0_0"/>
          <p:cNvSpPr txBox="1"/>
          <p:nvPr/>
        </p:nvSpPr>
        <p:spPr>
          <a:xfrm>
            <a:off x="9129625"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Engage vendor</a:t>
            </a:r>
            <a:endParaRPr sz="1800">
              <a:solidFill>
                <a:srgbClr val="58595B"/>
              </a:solidFill>
            </a:endParaRPr>
          </a:p>
        </p:txBody>
      </p:sp>
      <p:cxnSp>
        <p:nvCxnSpPr>
          <p:cNvPr id="429" name="Google Shape;429;g365b2b46f8d_0_0"/>
          <p:cNvCxnSpPr>
            <a:stCxn id="425" idx="3"/>
            <a:endCxn id="426" idx="1"/>
          </p:cNvCxnSpPr>
          <p:nvPr/>
        </p:nvCxnSpPr>
        <p:spPr>
          <a:xfrm>
            <a:off x="2585800" y="48805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30" name="Google Shape;430;g365b2b46f8d_0_0"/>
          <p:cNvCxnSpPr>
            <a:stCxn id="426" idx="3"/>
            <a:endCxn id="427" idx="1"/>
          </p:cNvCxnSpPr>
          <p:nvPr/>
        </p:nvCxnSpPr>
        <p:spPr>
          <a:xfrm>
            <a:off x="5544263" y="48805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31" name="Google Shape;431;g365b2b46f8d_0_0"/>
          <p:cNvCxnSpPr>
            <a:stCxn id="427" idx="3"/>
            <a:endCxn id="428" idx="1"/>
          </p:cNvCxnSpPr>
          <p:nvPr/>
        </p:nvCxnSpPr>
        <p:spPr>
          <a:xfrm>
            <a:off x="8502750" y="4880575"/>
            <a:ext cx="627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365b2b46f8d_0_14"/>
          <p:cNvSpPr txBox="1">
            <a:spLocks noGrp="1"/>
          </p:cNvSpPr>
          <p:nvPr>
            <p:ph type="body" idx="1"/>
          </p:nvPr>
        </p:nvSpPr>
        <p:spPr>
          <a:xfrm>
            <a:off x="838200" y="1825625"/>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3000"/>
              <a:buNone/>
            </a:pPr>
            <a:r>
              <a:rPr lang="en-US" sz="3000"/>
              <a:t>Turnaround times for your batched toxicology testing are higher than your goals. You suspect there may be a mismatch between when samples are received into the lab and when you have scheduled your runs.</a:t>
            </a:r>
            <a:endParaRPr sz="3000"/>
          </a:p>
        </p:txBody>
      </p:sp>
      <p:sp>
        <p:nvSpPr>
          <p:cNvPr id="438" name="Google Shape;438;g365b2b46f8d_0_14"/>
          <p:cNvSpPr txBox="1">
            <a:spLocks noGrp="1"/>
          </p:cNvSpPr>
          <p:nvPr>
            <p:ph type="title"/>
          </p:nvPr>
        </p:nvSpPr>
        <p:spPr>
          <a:xfrm>
            <a:off x="838200" y="923226"/>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ct val="45454"/>
              <a:buNone/>
            </a:pPr>
            <a:r>
              <a:rPr lang="en-US" dirty="0"/>
              <a:t>What’s your problem? Process improvement</a:t>
            </a:r>
            <a:endParaRPr dirty="0"/>
          </a:p>
        </p:txBody>
      </p:sp>
      <p:sp>
        <p:nvSpPr>
          <p:cNvPr id="440" name="Google Shape;440;g365b2b46f8d_0_14"/>
          <p:cNvSpPr txBox="1"/>
          <p:nvPr/>
        </p:nvSpPr>
        <p:spPr>
          <a:xfrm>
            <a:off x="254200"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Request or extract receipt timestamps and turnaround times</a:t>
            </a:r>
            <a:endParaRPr sz="1800">
              <a:solidFill>
                <a:srgbClr val="58595B"/>
              </a:solidFill>
            </a:endParaRPr>
          </a:p>
        </p:txBody>
      </p:sp>
      <p:sp>
        <p:nvSpPr>
          <p:cNvPr id="441" name="Google Shape;441;g365b2b46f8d_0_14"/>
          <p:cNvSpPr txBox="1"/>
          <p:nvPr/>
        </p:nvSpPr>
        <p:spPr>
          <a:xfrm>
            <a:off x="3212663"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Visualize turnaround times and volumes by receipt time</a:t>
            </a:r>
            <a:endParaRPr sz="1800">
              <a:solidFill>
                <a:srgbClr val="58595B"/>
              </a:solidFill>
            </a:endParaRPr>
          </a:p>
        </p:txBody>
      </p:sp>
      <p:sp>
        <p:nvSpPr>
          <p:cNvPr id="442" name="Google Shape;442;g365b2b46f8d_0_14"/>
          <p:cNvSpPr txBox="1"/>
          <p:nvPr/>
        </p:nvSpPr>
        <p:spPr>
          <a:xfrm>
            <a:off x="6171150"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Correlate with run schedules</a:t>
            </a:r>
            <a:endParaRPr sz="1800">
              <a:solidFill>
                <a:srgbClr val="58595B"/>
              </a:solidFill>
            </a:endParaRPr>
          </a:p>
        </p:txBody>
      </p:sp>
      <p:sp>
        <p:nvSpPr>
          <p:cNvPr id="443" name="Google Shape;443;g365b2b46f8d_0_14"/>
          <p:cNvSpPr txBox="1"/>
          <p:nvPr/>
        </p:nvSpPr>
        <p:spPr>
          <a:xfrm>
            <a:off x="9129625"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Update schedules as needed</a:t>
            </a:r>
            <a:endParaRPr sz="1800">
              <a:solidFill>
                <a:srgbClr val="58595B"/>
              </a:solidFill>
            </a:endParaRPr>
          </a:p>
        </p:txBody>
      </p:sp>
      <p:cxnSp>
        <p:nvCxnSpPr>
          <p:cNvPr id="444" name="Google Shape;444;g365b2b46f8d_0_14"/>
          <p:cNvCxnSpPr>
            <a:stCxn id="440" idx="3"/>
            <a:endCxn id="441" idx="1"/>
          </p:cNvCxnSpPr>
          <p:nvPr/>
        </p:nvCxnSpPr>
        <p:spPr>
          <a:xfrm>
            <a:off x="2585800" y="48805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45" name="Google Shape;445;g365b2b46f8d_0_14"/>
          <p:cNvCxnSpPr>
            <a:stCxn id="441" idx="3"/>
            <a:endCxn id="442" idx="1"/>
          </p:cNvCxnSpPr>
          <p:nvPr/>
        </p:nvCxnSpPr>
        <p:spPr>
          <a:xfrm>
            <a:off x="5544263" y="48805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46" name="Google Shape;446;g365b2b46f8d_0_14"/>
          <p:cNvCxnSpPr>
            <a:stCxn id="442" idx="3"/>
            <a:endCxn id="443" idx="1"/>
          </p:cNvCxnSpPr>
          <p:nvPr/>
        </p:nvCxnSpPr>
        <p:spPr>
          <a:xfrm>
            <a:off x="8502750" y="4880575"/>
            <a:ext cx="627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365b2b46f8d_0_21"/>
          <p:cNvSpPr txBox="1">
            <a:spLocks noGrp="1"/>
          </p:cNvSpPr>
          <p:nvPr>
            <p:ph type="body" idx="1"/>
          </p:nvPr>
        </p:nvSpPr>
        <p:spPr>
          <a:xfrm>
            <a:off x="838200" y="1825625"/>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3000"/>
              <a:buNone/>
            </a:pPr>
            <a:r>
              <a:rPr lang="en-US" sz="3000"/>
              <a:t>Your hospital is not meeting its goals for performing appropriate lactate testing as well as other interventions (e.g. fluid resuscitation) in patients who are diagnosed with sepsis during their stay.</a:t>
            </a:r>
            <a:endParaRPr sz="3000"/>
          </a:p>
        </p:txBody>
      </p:sp>
      <p:sp>
        <p:nvSpPr>
          <p:cNvPr id="453" name="Google Shape;453;g365b2b46f8d_0_21"/>
          <p:cNvSpPr txBox="1">
            <a:spLocks noGrp="1"/>
          </p:cNvSpPr>
          <p:nvPr>
            <p:ph type="title"/>
          </p:nvPr>
        </p:nvSpPr>
        <p:spPr>
          <a:xfrm>
            <a:off x="838200" y="923226"/>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What’s your problem? Risk prediction</a:t>
            </a:r>
            <a:endParaRPr dirty="0"/>
          </a:p>
        </p:txBody>
      </p:sp>
      <p:sp>
        <p:nvSpPr>
          <p:cNvPr id="455" name="Google Shape;455;g365b2b46f8d_0_21"/>
          <p:cNvSpPr txBox="1"/>
          <p:nvPr/>
        </p:nvSpPr>
        <p:spPr>
          <a:xfrm>
            <a:off x="254200"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Review literature and vendor materials for existing sepsis prediction models</a:t>
            </a:r>
            <a:endParaRPr sz="1800">
              <a:solidFill>
                <a:srgbClr val="58595B"/>
              </a:solidFill>
            </a:endParaRPr>
          </a:p>
        </p:txBody>
      </p:sp>
      <p:sp>
        <p:nvSpPr>
          <p:cNvPr id="456" name="Google Shape;456;g365b2b46f8d_0_21"/>
          <p:cNvSpPr txBox="1"/>
          <p:nvPr/>
        </p:nvSpPr>
        <p:spPr>
          <a:xfrm>
            <a:off x="3212663"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Assess performance of model(s) using existing retrospective data</a:t>
            </a:r>
            <a:endParaRPr sz="1800">
              <a:solidFill>
                <a:srgbClr val="58595B"/>
              </a:solidFill>
            </a:endParaRPr>
          </a:p>
        </p:txBody>
      </p:sp>
      <p:sp>
        <p:nvSpPr>
          <p:cNvPr id="457" name="Google Shape;457;g365b2b46f8d_0_21"/>
          <p:cNvSpPr txBox="1"/>
          <p:nvPr/>
        </p:nvSpPr>
        <p:spPr>
          <a:xfrm>
            <a:off x="6171150"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Implement model meeting defined performance charactierstics</a:t>
            </a:r>
            <a:endParaRPr sz="1800">
              <a:solidFill>
                <a:srgbClr val="58595B"/>
              </a:solidFill>
            </a:endParaRPr>
          </a:p>
        </p:txBody>
      </p:sp>
      <p:sp>
        <p:nvSpPr>
          <p:cNvPr id="458" name="Google Shape;458;g365b2b46f8d_0_21"/>
          <p:cNvSpPr txBox="1"/>
          <p:nvPr/>
        </p:nvSpPr>
        <p:spPr>
          <a:xfrm>
            <a:off x="9129625" y="44119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Continuously monitor model and ensure appropriate performance</a:t>
            </a:r>
            <a:endParaRPr sz="1800">
              <a:solidFill>
                <a:srgbClr val="58595B"/>
              </a:solidFill>
            </a:endParaRPr>
          </a:p>
        </p:txBody>
      </p:sp>
      <p:cxnSp>
        <p:nvCxnSpPr>
          <p:cNvPr id="459" name="Google Shape;459;g365b2b46f8d_0_21"/>
          <p:cNvCxnSpPr>
            <a:stCxn id="455" idx="3"/>
            <a:endCxn id="456" idx="1"/>
          </p:cNvCxnSpPr>
          <p:nvPr/>
        </p:nvCxnSpPr>
        <p:spPr>
          <a:xfrm>
            <a:off x="2585800" y="48805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60" name="Google Shape;460;g365b2b46f8d_0_21"/>
          <p:cNvCxnSpPr>
            <a:stCxn id="456" idx="3"/>
            <a:endCxn id="457" idx="1"/>
          </p:cNvCxnSpPr>
          <p:nvPr/>
        </p:nvCxnSpPr>
        <p:spPr>
          <a:xfrm>
            <a:off x="5544263" y="48805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61" name="Google Shape;461;g365b2b46f8d_0_21"/>
          <p:cNvCxnSpPr>
            <a:stCxn id="457" idx="3"/>
            <a:endCxn id="458" idx="1"/>
          </p:cNvCxnSpPr>
          <p:nvPr/>
        </p:nvCxnSpPr>
        <p:spPr>
          <a:xfrm>
            <a:off x="8502750" y="4880575"/>
            <a:ext cx="627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365b2b46f8d_0_28"/>
          <p:cNvSpPr txBox="1">
            <a:spLocks noGrp="1"/>
          </p:cNvSpPr>
          <p:nvPr>
            <p:ph type="body" idx="1"/>
          </p:nvPr>
        </p:nvSpPr>
        <p:spPr>
          <a:xfrm>
            <a:off x="838200" y="1825625"/>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3000"/>
              <a:buNone/>
            </a:pPr>
            <a:r>
              <a:rPr lang="en-US" sz="3000"/>
              <a:t>Your laboratory has identified that some patients with complex toxicology tests are being misdiagnosed because some care providers do not understand the data from confirmatory mass spectrometry tests. </a:t>
            </a:r>
            <a:endParaRPr sz="3000"/>
          </a:p>
        </p:txBody>
      </p:sp>
      <p:sp>
        <p:nvSpPr>
          <p:cNvPr id="468" name="Google Shape;468;g365b2b46f8d_0_28"/>
          <p:cNvSpPr txBox="1">
            <a:spLocks noGrp="1"/>
          </p:cNvSpPr>
          <p:nvPr>
            <p:ph type="title"/>
          </p:nvPr>
        </p:nvSpPr>
        <p:spPr>
          <a:xfrm>
            <a:off x="838200" y="923226"/>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What’s your problem? Diagnosis</a:t>
            </a:r>
            <a:endParaRPr dirty="0"/>
          </a:p>
        </p:txBody>
      </p:sp>
      <p:sp>
        <p:nvSpPr>
          <p:cNvPr id="470" name="Google Shape;470;g365b2b46f8d_0_28"/>
          <p:cNvSpPr txBox="1"/>
          <p:nvPr/>
        </p:nvSpPr>
        <p:spPr>
          <a:xfrm>
            <a:off x="254200" y="45985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Assemble large retrospective data set containing analyte data and interpretations</a:t>
            </a:r>
            <a:endParaRPr sz="1800">
              <a:solidFill>
                <a:srgbClr val="58595B"/>
              </a:solidFill>
            </a:endParaRPr>
          </a:p>
        </p:txBody>
      </p:sp>
      <p:sp>
        <p:nvSpPr>
          <p:cNvPr id="471" name="Google Shape;471;g365b2b46f8d_0_28"/>
          <p:cNvSpPr txBox="1"/>
          <p:nvPr/>
        </p:nvSpPr>
        <p:spPr>
          <a:xfrm>
            <a:off x="3212663" y="45985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Develop candidate models using testing &amp; training splits</a:t>
            </a:r>
            <a:endParaRPr sz="1800">
              <a:solidFill>
                <a:srgbClr val="58595B"/>
              </a:solidFill>
            </a:endParaRPr>
          </a:p>
        </p:txBody>
      </p:sp>
      <p:sp>
        <p:nvSpPr>
          <p:cNvPr id="472" name="Google Shape;472;g365b2b46f8d_0_28"/>
          <p:cNvSpPr txBox="1"/>
          <p:nvPr/>
        </p:nvSpPr>
        <p:spPr>
          <a:xfrm>
            <a:off x="6171150" y="45985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Assess performance in prospective data set</a:t>
            </a:r>
            <a:endParaRPr sz="1800">
              <a:solidFill>
                <a:srgbClr val="58595B"/>
              </a:solidFill>
            </a:endParaRPr>
          </a:p>
        </p:txBody>
      </p:sp>
      <p:sp>
        <p:nvSpPr>
          <p:cNvPr id="473" name="Google Shape;473;g365b2b46f8d_0_28"/>
          <p:cNvSpPr txBox="1"/>
          <p:nvPr/>
        </p:nvSpPr>
        <p:spPr>
          <a:xfrm>
            <a:off x="9129625" y="4598575"/>
            <a:ext cx="2331600" cy="93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58595B"/>
                </a:solidFill>
              </a:rPr>
              <a:t>Continuously monitor model and ensure appropriate performance</a:t>
            </a:r>
            <a:endParaRPr sz="1800">
              <a:solidFill>
                <a:srgbClr val="58595B"/>
              </a:solidFill>
            </a:endParaRPr>
          </a:p>
        </p:txBody>
      </p:sp>
      <p:cxnSp>
        <p:nvCxnSpPr>
          <p:cNvPr id="474" name="Google Shape;474;g365b2b46f8d_0_28"/>
          <p:cNvCxnSpPr>
            <a:stCxn id="470" idx="3"/>
            <a:endCxn id="471" idx="1"/>
          </p:cNvCxnSpPr>
          <p:nvPr/>
        </p:nvCxnSpPr>
        <p:spPr>
          <a:xfrm>
            <a:off x="2585800" y="50671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75" name="Google Shape;475;g365b2b46f8d_0_28"/>
          <p:cNvCxnSpPr>
            <a:stCxn id="471" idx="3"/>
            <a:endCxn id="472" idx="1"/>
          </p:cNvCxnSpPr>
          <p:nvPr/>
        </p:nvCxnSpPr>
        <p:spPr>
          <a:xfrm>
            <a:off x="5544263" y="5067175"/>
            <a:ext cx="627000" cy="0"/>
          </a:xfrm>
          <a:prstGeom prst="straightConnector1">
            <a:avLst/>
          </a:prstGeom>
          <a:noFill/>
          <a:ln w="9525" cap="flat" cmpd="sng">
            <a:solidFill>
              <a:schemeClr val="dk2"/>
            </a:solidFill>
            <a:prstDash val="solid"/>
            <a:round/>
            <a:headEnd type="none" w="med" len="med"/>
            <a:tailEnd type="triangle" w="med" len="med"/>
          </a:ln>
        </p:spPr>
      </p:cxnSp>
      <p:cxnSp>
        <p:nvCxnSpPr>
          <p:cNvPr id="476" name="Google Shape;476;g365b2b46f8d_0_28"/>
          <p:cNvCxnSpPr>
            <a:stCxn id="472" idx="3"/>
            <a:endCxn id="473" idx="1"/>
          </p:cNvCxnSpPr>
          <p:nvPr/>
        </p:nvCxnSpPr>
        <p:spPr>
          <a:xfrm>
            <a:off x="8502750" y="5067175"/>
            <a:ext cx="6270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D3C0D-C93F-F8D0-3222-303D56B8F2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1C9E6C-1ED2-3037-FC58-7809CD9451D6}"/>
              </a:ext>
            </a:extLst>
          </p:cNvPr>
          <p:cNvSpPr txBox="1"/>
          <p:nvPr/>
        </p:nvSpPr>
        <p:spPr>
          <a:xfrm>
            <a:off x="626225" y="201578"/>
            <a:ext cx="10939550" cy="5927905"/>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 Explain how data is derived and represented in health care setting</a:t>
            </a:r>
          </a:p>
          <a:p>
            <a:pPr marL="342900" marR="0" lvl="0" indent="-342900" rtl="0">
              <a:lnSpc>
                <a:spcPct val="107000"/>
              </a:lnSpc>
              <a:spcBef>
                <a:spcPts val="0"/>
              </a:spcBef>
              <a:spcAft>
                <a:spcPts val="0"/>
              </a:spcAft>
              <a:buFont typeface="+mj-lt"/>
              <a:buAutoNum type="arabicPeriod"/>
            </a:pPr>
            <a:r>
              <a:rPr lang="en-US" sz="3200" kern="100" dirty="0">
                <a:ea typeface="Calibri" panose="020F0502020204030204" pitchFamily="34" charset="0"/>
                <a:cs typeface="Arial" panose="020B0604020202020204" pitchFamily="34" charset="0"/>
              </a:rPr>
              <a:t> Outline how the storage of data within databases can impact its extraction and use</a:t>
            </a:r>
          </a:p>
          <a:p>
            <a:pPr marR="0" lvl="0" rtl="0">
              <a:lnSpc>
                <a:spcPct val="107000"/>
              </a:lnSpc>
              <a:spcBef>
                <a:spcPts val="0"/>
              </a:spcBef>
              <a:spcAft>
                <a:spcPts val="0"/>
              </a:spcAft>
            </a:pPr>
            <a:endParaRPr lang="en-US" sz="3200" kern="100" dirty="0">
              <a:effectLst/>
              <a:ea typeface="Calibri" panose="020F0502020204030204" pitchFamily="34" charset="0"/>
              <a:cs typeface="Arial" panose="020B0604020202020204" pitchFamily="34" charset="0"/>
            </a:endParaRPr>
          </a:p>
          <a:p>
            <a:r>
              <a:rPr lang="en-US" sz="4000" dirty="0"/>
              <a:t>Lesson Objectives</a:t>
            </a:r>
          </a:p>
          <a:p>
            <a:pPr marL="514350" indent="-514350">
              <a:buFontTx/>
              <a:buAutoNum type="arabicPeriod"/>
            </a:pPr>
            <a:r>
              <a:rPr lang="en-US" sz="3200" dirty="0"/>
              <a:t>Define data science</a:t>
            </a:r>
          </a:p>
          <a:p>
            <a:pPr marL="514350" indent="-514350">
              <a:buFontTx/>
              <a:buAutoNum type="arabicPeriod"/>
            </a:pPr>
            <a:r>
              <a:rPr lang="en-US" sz="3200" dirty="0"/>
              <a:t>List </a:t>
            </a:r>
            <a:r>
              <a:rPr lang="en-US" sz="3200"/>
              <a:t>3 primitive data </a:t>
            </a:r>
            <a:r>
              <a:rPr lang="en-US" sz="3200" dirty="0"/>
              <a:t>types</a:t>
            </a:r>
          </a:p>
          <a:p>
            <a:pPr marL="514350" indent="-514350">
              <a:buFontTx/>
              <a:buAutoNum type="arabicPeriod"/>
            </a:pPr>
            <a:r>
              <a:rPr lang="en-US" sz="3200" dirty="0"/>
              <a:t>Describe the 3 principles of tidy data</a:t>
            </a:r>
          </a:p>
          <a:p>
            <a:pPr marL="514350" indent="-514350">
              <a:buAutoNum type="arabicPeriod"/>
            </a:pPr>
            <a:endParaRPr lang="en-US" sz="3200" dirty="0"/>
          </a:p>
        </p:txBody>
      </p:sp>
    </p:spTree>
    <p:extLst>
      <p:ext uri="{BB962C8B-B14F-4D97-AF65-F5344CB8AC3E}">
        <p14:creationId xmlns:p14="http://schemas.microsoft.com/office/powerpoint/2010/main" val="3727985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35000948e32_0_35"/>
          <p:cNvSpPr txBox="1">
            <a:spLocks noGrp="1"/>
          </p:cNvSpPr>
          <p:nvPr>
            <p:ph type="body" idx="1"/>
          </p:nvPr>
        </p:nvSpPr>
        <p:spPr>
          <a:xfrm>
            <a:off x="838200" y="2005310"/>
            <a:ext cx="10515600" cy="3937800"/>
          </a:xfrm>
          <a:prstGeom prst="rect">
            <a:avLst/>
          </a:prstGeom>
          <a:noFill/>
          <a:ln>
            <a:noFill/>
          </a:ln>
        </p:spPr>
        <p:txBody>
          <a:bodyPr spcFirstLastPara="1" wrap="square" lIns="91425" tIns="45700" rIns="91425" bIns="45700" anchor="t" anchorCtr="0">
            <a:normAutofit/>
          </a:bodyPr>
          <a:lstStyle/>
          <a:p>
            <a:pPr marL="0" lvl="0" indent="0" algn="l" rtl="0">
              <a:lnSpc>
                <a:spcPct val="122222"/>
              </a:lnSpc>
              <a:spcBef>
                <a:spcPts val="1000"/>
              </a:spcBef>
              <a:spcAft>
                <a:spcPts val="0"/>
              </a:spcAft>
              <a:buSzPts val="3000"/>
              <a:buNone/>
            </a:pPr>
            <a:r>
              <a:rPr lang="en-US" sz="3000" dirty="0"/>
              <a:t>Your laboratory has identified that some patients with complex toxicology tests are being misdiagnosed because some care providers do not understand the data from confirmatory mass spectrometry tests. Your </a:t>
            </a:r>
            <a:r>
              <a:rPr lang="en-US" dirty="0"/>
              <a:t>toxicologists</a:t>
            </a:r>
            <a:r>
              <a:rPr lang="en-US" sz="3000" dirty="0"/>
              <a:t> provide interpretive comments to assist those clinicians but </a:t>
            </a:r>
            <a:r>
              <a:rPr lang="en-US" dirty="0"/>
              <a:t>it is challenging to keep up with the growth in testing.</a:t>
            </a:r>
            <a:endParaRPr sz="3000" dirty="0"/>
          </a:p>
        </p:txBody>
      </p:sp>
      <p:sp>
        <p:nvSpPr>
          <p:cNvPr id="164" name="Google Shape;164;g35000948e32_0_35"/>
          <p:cNvSpPr txBox="1">
            <a:spLocks noGrp="1"/>
          </p:cNvSpPr>
          <p:nvPr>
            <p:ph type="title"/>
          </p:nvPr>
        </p:nvSpPr>
        <p:spPr>
          <a:xfrm>
            <a:off x="838200" y="958025"/>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What’s your problem? Diagnosis</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35000948e32_0_49"/>
          <p:cNvSpPr txBox="1">
            <a:spLocks noGrp="1"/>
          </p:cNvSpPr>
          <p:nvPr>
            <p:ph type="body" idx="1"/>
          </p:nvPr>
        </p:nvSpPr>
        <p:spPr>
          <a:xfrm>
            <a:off x="838200" y="5137596"/>
            <a:ext cx="10515600" cy="985200"/>
          </a:xfrm>
          <a:prstGeom prst="rect">
            <a:avLst/>
          </a:prstGeom>
          <a:noFill/>
          <a:ln>
            <a:noFill/>
          </a:ln>
        </p:spPr>
        <p:txBody>
          <a:bodyPr spcFirstLastPara="1" wrap="square" lIns="91425" tIns="45700" rIns="91425" bIns="45700" anchor="t" anchorCtr="0">
            <a:noAutofit/>
          </a:bodyPr>
          <a:lstStyle/>
          <a:p>
            <a:pPr marL="457200" lvl="0" indent="-404812" algn="l" rtl="0">
              <a:lnSpc>
                <a:spcPct val="122222"/>
              </a:lnSpc>
              <a:spcBef>
                <a:spcPts val="1000"/>
              </a:spcBef>
              <a:spcAft>
                <a:spcPts val="0"/>
              </a:spcAft>
              <a:buSzPct val="100000"/>
              <a:buChar char="•"/>
            </a:pPr>
            <a:r>
              <a:rPr lang="en-US" sz="2800" dirty="0"/>
              <a:t>Data to be synthesized into knowledge</a:t>
            </a:r>
            <a:endParaRPr sz="2800" dirty="0"/>
          </a:p>
          <a:p>
            <a:pPr marL="457200" lvl="0" indent="-404812" algn="l" rtl="0">
              <a:lnSpc>
                <a:spcPct val="122222"/>
              </a:lnSpc>
              <a:spcBef>
                <a:spcPts val="0"/>
              </a:spcBef>
              <a:spcAft>
                <a:spcPts val="0"/>
              </a:spcAft>
              <a:buSzPct val="100000"/>
              <a:buChar char="•"/>
            </a:pPr>
            <a:r>
              <a:rPr lang="en-US" sz="2800" dirty="0"/>
              <a:t>Knowledge, in turn, can drive decision making</a:t>
            </a:r>
            <a:endParaRPr sz="2800" dirty="0"/>
          </a:p>
        </p:txBody>
      </p:sp>
      <p:sp>
        <p:nvSpPr>
          <p:cNvPr id="172" name="Google Shape;172;g35000948e32_0_49"/>
          <p:cNvSpPr txBox="1">
            <a:spLocks noGrp="1"/>
          </p:cNvSpPr>
          <p:nvPr>
            <p:ph type="title"/>
          </p:nvPr>
        </p:nvSpPr>
        <p:spPr>
          <a:xfrm>
            <a:off x="838200" y="852804"/>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Problems like these require:</a:t>
            </a:r>
            <a:endParaRPr dirty="0"/>
          </a:p>
        </p:txBody>
      </p:sp>
      <p:pic>
        <p:nvPicPr>
          <p:cNvPr id="174" name="Google Shape;174;g35000948e32_0_49"/>
          <p:cNvPicPr preferRelativeResize="0"/>
          <p:nvPr/>
        </p:nvPicPr>
        <p:blipFill rotWithShape="1">
          <a:blip r:embed="rId3">
            <a:alphaModFix/>
          </a:blip>
          <a:srcRect/>
          <a:stretch/>
        </p:blipFill>
        <p:spPr>
          <a:xfrm>
            <a:off x="4205570" y="2201621"/>
            <a:ext cx="3780859" cy="2935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Data Science Background</a:t>
            </a:r>
          </a:p>
        </p:txBody>
      </p:sp>
    </p:spTree>
    <p:extLst>
      <p:ext uri="{BB962C8B-B14F-4D97-AF65-F5344CB8AC3E}">
        <p14:creationId xmlns:p14="http://schemas.microsoft.com/office/powerpoint/2010/main" val="2301799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35000948e32_0_65"/>
          <p:cNvSpPr txBox="1">
            <a:spLocks noGrp="1"/>
          </p:cNvSpPr>
          <p:nvPr>
            <p:ph type="body" idx="1"/>
          </p:nvPr>
        </p:nvSpPr>
        <p:spPr>
          <a:xfrm>
            <a:off x="838200" y="1825625"/>
            <a:ext cx="10515600" cy="3937800"/>
          </a:xfrm>
          <a:prstGeom prst="rect">
            <a:avLst/>
          </a:prstGeom>
          <a:noFill/>
          <a:ln>
            <a:noFill/>
          </a:ln>
        </p:spPr>
        <p:txBody>
          <a:bodyPr spcFirstLastPara="1" wrap="square" lIns="91425" tIns="45700" rIns="91425" bIns="45700" anchor="t" anchorCtr="0">
            <a:normAutofit lnSpcReduction="10000"/>
          </a:bodyPr>
          <a:lstStyle/>
          <a:p>
            <a:pPr marL="457200" lvl="0" indent="-419100" algn="l" rtl="0">
              <a:lnSpc>
                <a:spcPct val="122222"/>
              </a:lnSpc>
              <a:spcBef>
                <a:spcPts val="1000"/>
              </a:spcBef>
              <a:spcAft>
                <a:spcPts val="0"/>
              </a:spcAft>
              <a:buSzPct val="108107"/>
              <a:buChar char="•"/>
            </a:pPr>
            <a:r>
              <a:rPr lang="en-US" sz="3000" dirty="0"/>
              <a:t>Interdisciplinary field that uses computational methods, statistics, and broad analysis techniques (including visualization) to extract knowledge from data</a:t>
            </a:r>
            <a:endParaRPr sz="3000" dirty="0"/>
          </a:p>
          <a:p>
            <a:pPr marL="457200" lvl="0" indent="-419100" algn="l" rtl="0">
              <a:lnSpc>
                <a:spcPct val="122222"/>
              </a:lnSpc>
              <a:spcBef>
                <a:spcPts val="0"/>
              </a:spcBef>
              <a:spcAft>
                <a:spcPts val="0"/>
              </a:spcAft>
              <a:buSzPct val="108107"/>
              <a:buChar char="•"/>
            </a:pPr>
            <a:r>
              <a:rPr lang="en-US" sz="3000" dirty="0"/>
              <a:t>Draws on a variety of academic disciplines, including mathematics, statistics, computer science, and information science/informatics</a:t>
            </a:r>
            <a:endParaRPr sz="3000" dirty="0"/>
          </a:p>
          <a:p>
            <a:pPr marL="457200" lvl="0" indent="-419100" algn="l" rtl="0">
              <a:lnSpc>
                <a:spcPct val="122222"/>
              </a:lnSpc>
              <a:spcBef>
                <a:spcPts val="0"/>
              </a:spcBef>
              <a:spcAft>
                <a:spcPts val="0"/>
              </a:spcAft>
              <a:buSzPct val="108107"/>
              <a:buChar char="•"/>
            </a:pPr>
            <a:r>
              <a:rPr lang="en-US" sz="3000" dirty="0"/>
              <a:t>Critical to integrate domain knowledge: </a:t>
            </a:r>
            <a:r>
              <a:rPr lang="en-US" sz="3000" b="1" dirty="0"/>
              <a:t>laboratory medicine</a:t>
            </a:r>
            <a:endParaRPr sz="3000" b="1" dirty="0"/>
          </a:p>
        </p:txBody>
      </p:sp>
      <p:sp>
        <p:nvSpPr>
          <p:cNvPr id="188" name="Google Shape;188;g35000948e32_0_65"/>
          <p:cNvSpPr txBox="1">
            <a:spLocks noGrp="1"/>
          </p:cNvSpPr>
          <p:nvPr>
            <p:ph type="title"/>
          </p:nvPr>
        </p:nvSpPr>
        <p:spPr>
          <a:xfrm>
            <a:off x="838200" y="871902"/>
            <a:ext cx="10515600" cy="867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dirty="0"/>
              <a:t>What is data science?</a:t>
            </a:r>
            <a:endParaRP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{476843CF-5C3C-BA40-A99B-7BEDA83590AC}tf10001061</Template>
  <TotalTime>33276</TotalTime>
  <Words>4317</Words>
  <Application>Microsoft Macintosh PowerPoint</Application>
  <PresentationFormat>Widescreen</PresentationFormat>
  <Paragraphs>680</Paragraphs>
  <Slides>54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Courier</vt:lpstr>
      <vt:lpstr>Tw Cen MT</vt:lpstr>
      <vt:lpstr>Tw Cen MT Condensed</vt:lpstr>
      <vt:lpstr>Wingdings 3</vt:lpstr>
      <vt:lpstr>Integral</vt:lpstr>
      <vt:lpstr>Data Literacy Basics</vt:lpstr>
      <vt:lpstr>PowerPoint Presentation</vt:lpstr>
      <vt:lpstr>What’s your problem? Laboratory quality</vt:lpstr>
      <vt:lpstr>What’s your problem? Process improvement</vt:lpstr>
      <vt:lpstr>What’s your problem? Risk prediction</vt:lpstr>
      <vt:lpstr>What’s your problem? Diagnosis</vt:lpstr>
      <vt:lpstr>Problems like these require:</vt:lpstr>
      <vt:lpstr>Data Science Background</vt:lpstr>
      <vt:lpstr>What is data science?</vt:lpstr>
      <vt:lpstr>Computational tools support a broad lifecycle to manage a broad range of data </vt:lpstr>
      <vt:lpstr>Statistics helps us interpret data based on expectations</vt:lpstr>
      <vt:lpstr>Data Analytics IS a SUBSET of Data Science</vt:lpstr>
      <vt:lpstr>Data Science Can be Categorized By How the Data is Applied</vt:lpstr>
      <vt:lpstr>Descriptive Analytics Are Becoming More Common Across Healthcare Settings</vt:lpstr>
      <vt:lpstr>Predictive Analytics Are Emerging In Multiple Domains</vt:lpstr>
      <vt:lpstr>What is the Role of the Laboratorian?</vt:lpstr>
      <vt:lpstr>Where Does Our Data Come From?</vt:lpstr>
      <vt:lpstr>Data in informatics</vt:lpstr>
      <vt:lpstr>Data representation</vt:lpstr>
      <vt:lpstr>Structured data</vt:lpstr>
      <vt:lpstr>Simple (primitive) data types</vt:lpstr>
      <vt:lpstr>Representation has functional implications</vt:lpstr>
      <vt:lpstr>How are complex data types constructed?</vt:lpstr>
      <vt:lpstr>What is a data model?</vt:lpstr>
      <vt:lpstr>How do computers store data?</vt:lpstr>
      <vt:lpstr>Storing data in files</vt:lpstr>
      <vt:lpstr>Delimited files</vt:lpstr>
      <vt:lpstr>Structured text</vt:lpstr>
      <vt:lpstr>Databases: Data storage plus</vt:lpstr>
      <vt:lpstr>Data quality</vt:lpstr>
      <vt:lpstr>EHR data quality</vt:lpstr>
      <vt:lpstr>Data flow in summary: Creation to action</vt:lpstr>
      <vt:lpstr>Principles of TIDY Data</vt:lpstr>
      <vt:lpstr>Types of databases (by data organization)</vt:lpstr>
      <vt:lpstr>Why have different kinds of databases?</vt:lpstr>
      <vt:lpstr>Relational databases</vt:lpstr>
      <vt:lpstr>RDB keys, relations, and cardinality</vt:lpstr>
      <vt:lpstr>Describing RDB structure and contents</vt:lpstr>
      <vt:lpstr>RDB Query: Structured Query Language (SQL)</vt:lpstr>
      <vt:lpstr>Relational databases May Utilize a “Tidy” Representation of Data</vt:lpstr>
      <vt:lpstr>Tidy Data Summarized</vt:lpstr>
      <vt:lpstr>Consider a single data set with 4 variables</vt:lpstr>
      <vt:lpstr>Representation 1</vt:lpstr>
      <vt:lpstr>Representation 2</vt:lpstr>
      <vt:lpstr>Representation 3 is Tidy</vt:lpstr>
      <vt:lpstr>Why keep things tidy?</vt:lpstr>
      <vt:lpstr>Tidy Data Summarized</vt:lpstr>
      <vt:lpstr>Thinking Like a Computer</vt:lpstr>
      <vt:lpstr>Computational Thinking</vt:lpstr>
      <vt:lpstr>What’s your problem? Laboratory quality</vt:lpstr>
      <vt:lpstr>What’s your problem? Process improvement</vt:lpstr>
      <vt:lpstr>What’s your problem? Risk prediction</vt:lpstr>
      <vt:lpstr>What’s your problem? Diagnosis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Basics</dc:title>
  <dc:creator>Patrick C Mathias</dc:creator>
  <cp:lastModifiedBy>Patrick C Mathias</cp:lastModifiedBy>
  <cp:revision>20</cp:revision>
  <dcterms:created xsi:type="dcterms:W3CDTF">2022-06-28T07:45:18Z</dcterms:created>
  <dcterms:modified xsi:type="dcterms:W3CDTF">2025-06-27T15:04:24Z</dcterms:modified>
</cp:coreProperties>
</file>